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10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98">
          <p15:clr>
            <a:srgbClr val="A4A3A4"/>
          </p15:clr>
        </p15:guide>
        <p15:guide id="2" pos="2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D66291-8A11-45BE-AF44-C5967E29D0AE}">
  <a:tblStyle styleId="{81D66291-8A11-45BE-AF44-C5967E29D0AE}" styleName="Table_0">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400" y="56"/>
      </p:cViewPr>
      <p:guideLst>
        <p:guide orient="horz" pos="998"/>
        <p:guide pos="272"/>
      </p:guideLst>
    </p:cSldViewPr>
  </p:slideViewPr>
  <p:notesTextViewPr>
    <p:cViewPr>
      <p:scale>
        <a:sx n="100" d="100"/>
        <a:sy n="100" d="100"/>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174905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If this PowerPoint presentation contains mathematical equations, you may need to check that your computer has the following installed:</a:t>
            </a:r>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 MathType Plugin</a:t>
            </a:r>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 Math Player (free versions available)</a:t>
            </a:r>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 NVDA Reader (free versions available)</a:t>
            </a:r>
            <a:endParaRPr sz="1200" b="0" i="0" u="none" strike="noStrike" cap="none">
              <a:solidFill>
                <a:schemeClr val="dk1"/>
              </a:solidFill>
              <a:latin typeface="Arial"/>
              <a:ea typeface="Arial"/>
              <a:cs typeface="Arial"/>
              <a:sym typeface="Arial"/>
            </a:endParaRPr>
          </a:p>
        </p:txBody>
      </p:sp>
      <p:sp>
        <p:nvSpPr>
          <p:cNvPr id="226" name="Google Shape;22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1" name="Google Shape;1261;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3" name="Google Shape;37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3" name="Google Shape;49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0" name="Google Shape;540;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0" name="Google Shape;550;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1" name="Google Shape;561;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4" name="Google Shape;57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4" name="Google Shape;61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3" name="Google Shape;623;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8" name="Google Shape;63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8" name="Google Shape;648;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5" name="Google Shape;675;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1" name="Google Shape;68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7" name="Google Shape;68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3" name="Google Shape;693;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9" name="Google Shape;69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5" name="Google Shape;705;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7" name="Google Shape;74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7" name="Google Shape;757;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8" name="Google Shape;768;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0" name="Google Shape;780;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1" name="Google Shape;791;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8" name="Google Shape;798;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4" name="Google Shape;80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5" name="Google Shape;815;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6" name="Google Shape;826;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6" name="Google Shape;836;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3" name="Google Shape;843;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4" name="Google Shape;854;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0" name="Google Shape;860;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9" name="Google Shape;869;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5" name="Google Shape;885;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7" name="Google Shape;897;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4" name="Google Shape;904;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6" name="Google Shape;916;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7" name="Google Shape;927;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6" name="Google Shape;936;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 name="Google Shape;949;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6" name="Google Shape;956;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6" name="Google Shape;986;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1" name="Google Shape;1001;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2" name="Google Shape;1012;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6" name="Google Shape;1026;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9" name="Google Shape;1039;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3" name="Google Shape;1053;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3" name="Google Shape;1063;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3" name="Google Shape;1073;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4" name="Google Shape;1084;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2" name="Google Shape;10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2" name="Google Shape;1102;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4" name="Google Shape;1114;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9" name="Google Shape;1129;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5" name="Google Shape;1145;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8" name="Google Shape;1158;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2" name="Google Shape;1172;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9" name="Google Shape;1179;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5" name="Google Shape;1195;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2" name="Google Shape;1202;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0" name="Google Shape;1210;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6" name="Google Shape;1216;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4" name="Google Shape;1224;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2" name="Google Shape;1232;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4" name="Google Shape;1244;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1" name="Google Shape;1251;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noAutofit/>
          </a:bodyPr>
          <a:lstStyle>
            <a:lvl1pPr marL="457200" marR="0" lvl="0" indent="-228600" algn="l">
              <a:lnSpc>
                <a:spcPct val="100000"/>
              </a:lnSpc>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noAutofit/>
          </a:bodyPr>
          <a:lstStyle>
            <a:lvl1pPr marL="457200" marR="0" lvl="0" indent="-228600" algn="r">
              <a:lnSpc>
                <a:spcPct val="100000"/>
              </a:lnSpc>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7" name="Google Shape;27;p2"/>
          <p:cNvSpPr txBox="1"/>
          <p:nvPr/>
        </p:nvSpPr>
        <p:spPr>
          <a:xfrm>
            <a:off x="7759581" y="6428601"/>
            <a:ext cx="829539"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40"/>
        <p:cNvGrpSpPr/>
        <p:nvPr/>
      </p:nvGrpSpPr>
      <p:grpSpPr>
        <a:xfrm>
          <a:off x="0" y="0"/>
          <a:ext cx="0" cy="0"/>
          <a:chOff x="0" y="0"/>
          <a:chExt cx="0" cy="0"/>
        </a:xfrm>
      </p:grpSpPr>
      <p:sp>
        <p:nvSpPr>
          <p:cNvPr id="141" name="Google Shape;141;p1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42" name="Google Shape;142;p11"/>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3" name="Google Shape;143;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4" name="Google Shape;144;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5" name="Google Shape;145;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11"/>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7" name="Google Shape;147;p11"/>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8" name="Google Shape;148;p11"/>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4 Content">
  <p:cSld name="Title and 4 Content">
    <p:spTree>
      <p:nvGrpSpPr>
        <p:cNvPr id="1" name="Shape 149"/>
        <p:cNvGrpSpPr/>
        <p:nvPr/>
      </p:nvGrpSpPr>
      <p:grpSpPr>
        <a:xfrm>
          <a:off x="0" y="0"/>
          <a:ext cx="0" cy="0"/>
          <a:chOff x="0" y="0"/>
          <a:chExt cx="0" cy="0"/>
        </a:xfrm>
      </p:grpSpPr>
      <p:sp>
        <p:nvSpPr>
          <p:cNvPr id="150" name="Google Shape;150;p1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1" name="Google Shape;151;p12"/>
          <p:cNvSpPr txBox="1">
            <a:spLocks noGrp="1"/>
          </p:cNvSpPr>
          <p:nvPr>
            <p:ph type="body" idx="1"/>
          </p:nvPr>
        </p:nvSpPr>
        <p:spPr>
          <a:xfrm>
            <a:off x="457200" y="1600200"/>
            <a:ext cx="8229600" cy="71117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2" name="Google Shape;152;p1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3" name="Google Shape;153;p1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4" name="Google Shape;154;p1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12"/>
          <p:cNvSpPr txBox="1">
            <a:spLocks noGrp="1"/>
          </p:cNvSpPr>
          <p:nvPr>
            <p:ph type="body" idx="2"/>
          </p:nvPr>
        </p:nvSpPr>
        <p:spPr>
          <a:xfrm>
            <a:off x="473720" y="2641680"/>
            <a:ext cx="8229600" cy="71117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6" name="Google Shape;156;p12"/>
          <p:cNvSpPr txBox="1">
            <a:spLocks noGrp="1"/>
          </p:cNvSpPr>
          <p:nvPr>
            <p:ph type="body" idx="3"/>
          </p:nvPr>
        </p:nvSpPr>
        <p:spPr>
          <a:xfrm>
            <a:off x="457200" y="3683160"/>
            <a:ext cx="8229600" cy="71117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7" name="Google Shape;157;p12"/>
          <p:cNvSpPr txBox="1">
            <a:spLocks noGrp="1"/>
          </p:cNvSpPr>
          <p:nvPr>
            <p:ph type="body" idx="4"/>
          </p:nvPr>
        </p:nvSpPr>
        <p:spPr>
          <a:xfrm>
            <a:off x="457200" y="4724640"/>
            <a:ext cx="8229600" cy="71117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3 Content">
  <p:cSld name="Title and 3 Content">
    <p:spTree>
      <p:nvGrpSpPr>
        <p:cNvPr id="1" name="Shape 158"/>
        <p:cNvGrpSpPr/>
        <p:nvPr/>
      </p:nvGrpSpPr>
      <p:grpSpPr>
        <a:xfrm>
          <a:off x="0" y="0"/>
          <a:ext cx="0" cy="0"/>
          <a:chOff x="0" y="0"/>
          <a:chExt cx="0" cy="0"/>
        </a:xfrm>
      </p:grpSpPr>
      <p:sp>
        <p:nvSpPr>
          <p:cNvPr id="159" name="Google Shape;159;p1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60" name="Google Shape;160;p13"/>
          <p:cNvSpPr txBox="1">
            <a:spLocks noGrp="1"/>
          </p:cNvSpPr>
          <p:nvPr>
            <p:ph type="body" idx="1"/>
          </p:nvPr>
        </p:nvSpPr>
        <p:spPr>
          <a:xfrm>
            <a:off x="457200" y="1600200"/>
            <a:ext cx="8229600" cy="91933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1" name="Google Shape;161;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2" name="Google Shape;162;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3" name="Google Shape;163;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4" name="Google Shape;164;p13"/>
          <p:cNvSpPr txBox="1">
            <a:spLocks noGrp="1"/>
          </p:cNvSpPr>
          <p:nvPr>
            <p:ph type="body" idx="2"/>
          </p:nvPr>
        </p:nvSpPr>
        <p:spPr>
          <a:xfrm>
            <a:off x="473720" y="2807084"/>
            <a:ext cx="8229600" cy="91933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5" name="Google Shape;165;p13"/>
          <p:cNvSpPr txBox="1">
            <a:spLocks noGrp="1"/>
          </p:cNvSpPr>
          <p:nvPr>
            <p:ph type="body" idx="3"/>
          </p:nvPr>
        </p:nvSpPr>
        <p:spPr>
          <a:xfrm>
            <a:off x="473720" y="4013968"/>
            <a:ext cx="8229600" cy="919336"/>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166"/>
        <p:cNvGrpSpPr/>
        <p:nvPr/>
      </p:nvGrpSpPr>
      <p:grpSpPr>
        <a:xfrm>
          <a:off x="0" y="0"/>
          <a:ext cx="0" cy="0"/>
          <a:chOff x="0" y="0"/>
          <a:chExt cx="0" cy="0"/>
        </a:xfrm>
      </p:grpSpPr>
      <p:sp>
        <p:nvSpPr>
          <p:cNvPr id="167" name="Google Shape;167;p14"/>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68" name="Google Shape;168;p14"/>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noAutofit/>
          </a:bodyPr>
          <a:lstStyle>
            <a:lvl1pPr marL="457200" marR="0" lvl="0" indent="-228600" algn="l">
              <a:lnSpc>
                <a:spcPct val="100000"/>
              </a:lnSpc>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69" name="Google Shape;169;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0" name="Google Shape;170;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1" name="Google Shape;171;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72" name="Google Shape;172;p14"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73" name="Google Shape;173;p14"/>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erdana"/>
                <a:ea typeface="Verdana"/>
                <a:cs typeface="Verdana"/>
                <a:sym typeface="Verdana"/>
              </a:rPr>
              <a:t>Copyright © 2020, 2016, 2013 Pearson Education, Inc. All Rights Reserved</a:t>
            </a:r>
            <a:endParaRPr sz="1200" b="0" i="0" u="none" strike="noStrike" cap="none">
              <a:solidFill>
                <a:schemeClr val="dk1"/>
              </a:solidFill>
              <a:latin typeface="Verdana"/>
              <a:ea typeface="Verdana"/>
              <a:cs typeface="Verdana"/>
              <a:sym typeface="Verdana"/>
            </a:endParaRPr>
          </a:p>
        </p:txBody>
      </p:sp>
      <p:sp>
        <p:nvSpPr>
          <p:cNvPr id="174" name="Google Shape;174;p14"/>
          <p:cNvSpPr txBox="1"/>
          <p:nvPr/>
        </p:nvSpPr>
        <p:spPr>
          <a:xfrm>
            <a:off x="7759581" y="6428601"/>
            <a:ext cx="829539"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75"/>
        <p:cNvGrpSpPr/>
        <p:nvPr/>
      </p:nvGrpSpPr>
      <p:grpSpPr>
        <a:xfrm>
          <a:off x="0" y="0"/>
          <a:ext cx="0" cy="0"/>
          <a:chOff x="0" y="0"/>
          <a:chExt cx="0" cy="0"/>
        </a:xfrm>
      </p:grpSpPr>
      <p:sp>
        <p:nvSpPr>
          <p:cNvPr id="176" name="Google Shape;176;p1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7" name="Google Shape;177;p15"/>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78" name="Google Shape;178;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9" name="Google Shape;179;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0" name="Google Shape;180;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15"/>
          <p:cNvSpPr txBox="1">
            <a:spLocks noGrp="1"/>
          </p:cNvSpPr>
          <p:nvPr>
            <p:ph type="body" idx="2"/>
          </p:nvPr>
        </p:nvSpPr>
        <p:spPr>
          <a:xfrm>
            <a:off x="457200" y="3657600"/>
            <a:ext cx="8229600" cy="2209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2"/>
        <p:cNvGrpSpPr/>
        <p:nvPr/>
      </p:nvGrpSpPr>
      <p:grpSpPr>
        <a:xfrm>
          <a:off x="0" y="0"/>
          <a:ext cx="0" cy="0"/>
          <a:chOff x="0" y="0"/>
          <a:chExt cx="0" cy="0"/>
        </a:xfrm>
      </p:grpSpPr>
      <p:sp>
        <p:nvSpPr>
          <p:cNvPr id="183" name="Google Shape;183;p16"/>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4" name="Google Shape;184;p16"/>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5" name="Google Shape;185;p16"/>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a:lnSpc>
                <a:spcPct val="100000"/>
              </a:lnSpc>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a:lnSpc>
                <a:spcPct val="100000"/>
              </a:lnSpc>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a:lnSpc>
                <a:spcPct val="100000"/>
              </a:lnSpc>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a:lnSpc>
                <a:spcPct val="100000"/>
              </a:lnSpc>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a:lnSpc>
                <a:spcPct val="100000"/>
              </a:lnSpc>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a:lnSpc>
                <a:spcPct val="100000"/>
              </a:lnSpc>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a:lnSpc>
                <a:spcPct val="100000"/>
              </a:lnSpc>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a:lnSpc>
                <a:spcPct val="100000"/>
              </a:lnSpc>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86" name="Google Shape;186;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7" name="Google Shape;187;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8" name="Google Shape;188;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89" name="Google Shape;189;p16"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90" name="Google Shape;190;p16"/>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erdana"/>
                <a:ea typeface="Verdana"/>
                <a:cs typeface="Verdana"/>
                <a:sym typeface="Verdana"/>
              </a:rPr>
              <a:t>Copyright © 2020, 2016, 2013 Pearson Education, Inc. All Rights Reserved</a:t>
            </a:r>
            <a:endParaRPr sz="1200" b="0" i="0" u="none" strike="noStrike" cap="none">
              <a:solidFill>
                <a:schemeClr val="dk1"/>
              </a:solidFill>
              <a:latin typeface="Verdana"/>
              <a:ea typeface="Verdana"/>
              <a:cs typeface="Verdana"/>
              <a:sym typeface="Verdana"/>
            </a:endParaRPr>
          </a:p>
        </p:txBody>
      </p:sp>
      <p:sp>
        <p:nvSpPr>
          <p:cNvPr id="191" name="Google Shape;191;p16"/>
          <p:cNvSpPr txBox="1"/>
          <p:nvPr/>
        </p:nvSpPr>
        <p:spPr>
          <a:xfrm>
            <a:off x="7759581" y="6428601"/>
            <a:ext cx="829539"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92"/>
        <p:cNvGrpSpPr/>
        <p:nvPr/>
      </p:nvGrpSpPr>
      <p:grpSpPr>
        <a:xfrm>
          <a:off x="0" y="0"/>
          <a:ext cx="0" cy="0"/>
          <a:chOff x="0" y="0"/>
          <a:chExt cx="0" cy="0"/>
        </a:xfrm>
      </p:grpSpPr>
      <p:sp>
        <p:nvSpPr>
          <p:cNvPr id="193" name="Google Shape;193;p17"/>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4" name="Google Shape;194;p17"/>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95" name="Google Shape;195;p17"/>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96" name="Google Shape;196;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7" name="Google Shape;197;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8" name="Google Shape;198;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99"/>
        <p:cNvGrpSpPr/>
        <p:nvPr/>
      </p:nvGrpSpPr>
      <p:grpSpPr>
        <a:xfrm>
          <a:off x="0" y="0"/>
          <a:ext cx="0" cy="0"/>
          <a:chOff x="0" y="0"/>
          <a:chExt cx="0" cy="0"/>
        </a:xfrm>
      </p:grpSpPr>
      <p:sp>
        <p:nvSpPr>
          <p:cNvPr id="200" name="Google Shape;200;p1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1" name="Google Shape;201;p18"/>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273050" algn="l">
              <a:lnSpc>
                <a:spcPct val="100000"/>
              </a:lnSpc>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02" name="Google Shape;202;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3" name="Google Shape;203;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4" name="Google Shape;204;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5"/>
        <p:cNvGrpSpPr/>
        <p:nvPr/>
      </p:nvGrpSpPr>
      <p:grpSpPr>
        <a:xfrm>
          <a:off x="0" y="0"/>
          <a:ext cx="0" cy="0"/>
          <a:chOff x="0" y="0"/>
          <a:chExt cx="0" cy="0"/>
        </a:xfrm>
      </p:grpSpPr>
      <p:sp>
        <p:nvSpPr>
          <p:cNvPr id="206" name="Google Shape;206;p19"/>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7" name="Google Shape;207;p19"/>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a:lnSpc>
                <a:spcPct val="100000"/>
              </a:lnSpc>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a:lnSpc>
                <a:spcPct val="100000"/>
              </a:lnSpc>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a:lnSpc>
                <a:spcPct val="100000"/>
              </a:lnSpc>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a:lnSpc>
                <a:spcPct val="100000"/>
              </a:lnSpc>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a:lnSpc>
                <a:spcPct val="100000"/>
              </a:lnSpc>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208" name="Google Shape;208;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9" name="Google Shape;209;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0" name="Google Shape;210;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1"/>
        <p:cNvGrpSpPr/>
        <p:nvPr/>
      </p:nvGrpSpPr>
      <p:grpSpPr>
        <a:xfrm>
          <a:off x="0" y="0"/>
          <a:ext cx="0" cy="0"/>
          <a:chOff x="0" y="0"/>
          <a:chExt cx="0" cy="0"/>
        </a:xfrm>
      </p:grpSpPr>
      <p:sp>
        <p:nvSpPr>
          <p:cNvPr id="212" name="Google Shape;212;p2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3" name="Google Shape;213;p2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4" name="Google Shape;214;p2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5" name="Google Shape;215;p2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16"/>
        <p:cNvGrpSpPr/>
        <p:nvPr/>
      </p:nvGrpSpPr>
      <p:grpSpPr>
        <a:xfrm>
          <a:off x="0" y="0"/>
          <a:ext cx="0" cy="0"/>
          <a:chOff x="0" y="0"/>
          <a:chExt cx="0" cy="0"/>
        </a:xfrm>
      </p:grpSpPr>
      <p:sp>
        <p:nvSpPr>
          <p:cNvPr id="217" name="Google Shape;217;p2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8" name="Google Shape;218;p2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9" name="Google Shape;219;p2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20" name="Google Shape;220;p21"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221" name="Google Shape;221;p2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erdana"/>
                <a:ea typeface="Verdana"/>
                <a:cs typeface="Verdana"/>
                <a:sym typeface="Verdana"/>
              </a:rPr>
              <a:t>Copyright © 2020, 2016, 2013 Pearson Education, Inc. All Rights Reserved</a:t>
            </a:r>
            <a:endParaRPr sz="1200" b="0" i="0" u="none" strike="noStrike" cap="none">
              <a:solidFill>
                <a:schemeClr val="dk1"/>
              </a:solidFill>
              <a:latin typeface="Verdana"/>
              <a:ea typeface="Verdana"/>
              <a:cs typeface="Verdana"/>
              <a:sym typeface="Verdana"/>
            </a:endParaRPr>
          </a:p>
        </p:txBody>
      </p:sp>
      <p:sp>
        <p:nvSpPr>
          <p:cNvPr id="222" name="Google Shape;222;p21"/>
          <p:cNvSpPr txBox="1"/>
          <p:nvPr/>
        </p:nvSpPr>
        <p:spPr>
          <a:xfrm>
            <a:off x="7759581" y="6428601"/>
            <a:ext cx="829539"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4"/>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noAutofit/>
          </a:bodyPr>
          <a:lstStyle>
            <a:lvl1pPr marL="457200" marR="0" lvl="0" indent="-330200" algn="l">
              <a:lnSpc>
                <a:spcPct val="100000"/>
              </a:lnSpc>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a:lnSpc>
                <a:spcPct val="100000"/>
              </a:lnSpc>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a:lnSpc>
                <a:spcPct val="100000"/>
              </a:lnSpc>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9" name="Google Shape;39;p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 name="Google Shape;40;p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 name="Google Shape;41;p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5"/>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5" name="Google Shape;45;p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9" name="Google Shape;49;p5"/>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1" name="Google Shape;51;p5"/>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2" name="Google Shape;52;p5"/>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3" name="Google Shape;53;p5"/>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4" name="Google Shape;54;p5"/>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5" name="Google Shape;55;p5"/>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6" name="Google Shape;56;p5"/>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7" name="Google Shape;57;p5"/>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0" name="Google Shape;60;p6"/>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1" name="Google Shape;61;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3" name="Google Shape;63;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6"/>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5" name="Google Shape;65;p6"/>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6" name="Google Shape;66;p6"/>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7" name="Google Shape;67;p6"/>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8" name="Google Shape;68;p6"/>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9" name="Google Shape;69;p6"/>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0" name="Google Shape;70;p6"/>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1" name="Google Shape;71;p6"/>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2" name="Google Shape;72;p6"/>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3" name="Google Shape;73;p6"/>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4" name="Google Shape;74;p6"/>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5" name="Google Shape;75;p6"/>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6" name="Google Shape;76;p6"/>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77"/>
        <p:cNvGrpSpPr/>
        <p:nvPr/>
      </p:nvGrpSpPr>
      <p:grpSpPr>
        <a:xfrm>
          <a:off x="0" y="0"/>
          <a:ext cx="0" cy="0"/>
          <a:chOff x="0" y="0"/>
          <a:chExt cx="0" cy="0"/>
        </a:xfrm>
      </p:grpSpPr>
      <p:sp>
        <p:nvSpPr>
          <p:cNvPr id="78" name="Google Shape;78;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9" name="Google Shape;79;p7"/>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0" name="Google Shape;80;p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1" name="Google Shape;81;p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Google Shape;82;p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7"/>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4" name="Google Shape;84;p7"/>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5" name="Google Shape;85;p7"/>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6" name="Google Shape;86;p7"/>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7" name="Google Shape;87;p7"/>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8" name="Google Shape;88;p7"/>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91" name="Google Shape;91;p8"/>
          <p:cNvSpPr txBox="1">
            <a:spLocks noGrp="1"/>
          </p:cNvSpPr>
          <p:nvPr>
            <p:ph type="body" idx="1"/>
          </p:nvPr>
        </p:nvSpPr>
        <p:spPr>
          <a:xfrm>
            <a:off x="457200" y="1600201"/>
            <a:ext cx="8229600" cy="762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2" name="Google Shape;92;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3" name="Google Shape;93;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4" name="Google Shape;94;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8"/>
          <p:cNvSpPr txBox="1">
            <a:spLocks noGrp="1"/>
          </p:cNvSpPr>
          <p:nvPr>
            <p:ph type="body" idx="2"/>
          </p:nvPr>
        </p:nvSpPr>
        <p:spPr>
          <a:xfrm>
            <a:off x="457200" y="2617355"/>
            <a:ext cx="8229600" cy="762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6" name="Google Shape;96;p8"/>
          <p:cNvSpPr txBox="1">
            <a:spLocks noGrp="1"/>
          </p:cNvSpPr>
          <p:nvPr>
            <p:ph type="body" idx="3"/>
          </p:nvPr>
        </p:nvSpPr>
        <p:spPr>
          <a:xfrm>
            <a:off x="457200" y="4450976"/>
            <a:ext cx="8229600" cy="762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7" name="Google Shape;97;p8"/>
          <p:cNvSpPr txBox="1">
            <a:spLocks noGrp="1"/>
          </p:cNvSpPr>
          <p:nvPr>
            <p:ph type="body" idx="4"/>
          </p:nvPr>
        </p:nvSpPr>
        <p:spPr>
          <a:xfrm>
            <a:off x="457200" y="3567952"/>
            <a:ext cx="8229600" cy="762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8" name="Google Shape;98;p8"/>
          <p:cNvSpPr txBox="1">
            <a:spLocks noGrp="1"/>
          </p:cNvSpPr>
          <p:nvPr>
            <p:ph type="body" idx="5"/>
          </p:nvPr>
        </p:nvSpPr>
        <p:spPr>
          <a:xfrm>
            <a:off x="457200" y="5289176"/>
            <a:ext cx="8229600" cy="7620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99"/>
        <p:cNvGrpSpPr/>
        <p:nvPr/>
      </p:nvGrpSpPr>
      <p:grpSpPr>
        <a:xfrm>
          <a:off x="0" y="0"/>
          <a:ext cx="0" cy="0"/>
          <a:chOff x="0" y="0"/>
          <a:chExt cx="0" cy="0"/>
        </a:xfrm>
      </p:grpSpPr>
      <p:sp>
        <p:nvSpPr>
          <p:cNvPr id="100" name="Google Shape;100;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1" name="Google Shape;101;p9"/>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2" name="Google Shape;102;p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3" name="Google Shape;103;p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 name="Google Shape;104;p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9"/>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6" name="Google Shape;106;p9"/>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28_Content">
  <p:cSld name="1_Title and 28_Content">
    <p:spTree>
      <p:nvGrpSpPr>
        <p:cNvPr id="1" name="Shape 107"/>
        <p:cNvGrpSpPr/>
        <p:nvPr/>
      </p:nvGrpSpPr>
      <p:grpSpPr>
        <a:xfrm>
          <a:off x="0" y="0"/>
          <a:ext cx="0" cy="0"/>
          <a:chOff x="0" y="0"/>
          <a:chExt cx="0" cy="0"/>
        </a:xfrm>
      </p:grpSpPr>
      <p:sp>
        <p:nvSpPr>
          <p:cNvPr id="108" name="Google Shape;108;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9" name="Google Shape;109;p10"/>
          <p:cNvSpPr txBox="1">
            <a:spLocks noGrp="1"/>
          </p:cNvSpPr>
          <p:nvPr>
            <p:ph type="body" idx="1"/>
          </p:nvPr>
        </p:nvSpPr>
        <p:spPr>
          <a:xfrm>
            <a:off x="457200" y="1557676"/>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0" name="Google Shape;110;p1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a:lnSpc>
                <a:spcPct val="100000"/>
              </a:lnSpc>
              <a:spcBef>
                <a:spcPts val="0"/>
              </a:spcBef>
              <a:spcAft>
                <a:spcPts val="0"/>
              </a:spcAft>
              <a:buSzPts val="1400"/>
              <a:buNone/>
              <a:defRPr sz="1100">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1" name="Google Shape;111;p1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900">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2" name="Google Shape;112;p1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3" name="Google Shape;113;p10"/>
          <p:cNvSpPr txBox="1">
            <a:spLocks noGrp="1"/>
          </p:cNvSpPr>
          <p:nvPr>
            <p:ph type="body" idx="2"/>
          </p:nvPr>
        </p:nvSpPr>
        <p:spPr>
          <a:xfrm>
            <a:off x="457200" y="1929826"/>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4" name="Google Shape;114;p10"/>
          <p:cNvSpPr txBox="1">
            <a:spLocks noGrp="1"/>
          </p:cNvSpPr>
          <p:nvPr>
            <p:ph type="body" idx="3"/>
          </p:nvPr>
        </p:nvSpPr>
        <p:spPr>
          <a:xfrm>
            <a:off x="457200" y="2243475"/>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5" name="Google Shape;115;p10"/>
          <p:cNvSpPr txBox="1">
            <a:spLocks noGrp="1"/>
          </p:cNvSpPr>
          <p:nvPr>
            <p:ph type="body" idx="4"/>
          </p:nvPr>
        </p:nvSpPr>
        <p:spPr>
          <a:xfrm>
            <a:off x="457200" y="2555925"/>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6" name="Google Shape;116;p10"/>
          <p:cNvSpPr txBox="1">
            <a:spLocks noGrp="1"/>
          </p:cNvSpPr>
          <p:nvPr>
            <p:ph type="body" idx="5"/>
          </p:nvPr>
        </p:nvSpPr>
        <p:spPr>
          <a:xfrm>
            <a:off x="457200" y="2929275"/>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7" name="Google Shape;117;p10"/>
          <p:cNvSpPr txBox="1">
            <a:spLocks noGrp="1"/>
          </p:cNvSpPr>
          <p:nvPr>
            <p:ph type="body" idx="6"/>
          </p:nvPr>
        </p:nvSpPr>
        <p:spPr>
          <a:xfrm>
            <a:off x="457200" y="3276600"/>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8" name="Google Shape;118;p10"/>
          <p:cNvSpPr txBox="1">
            <a:spLocks noGrp="1"/>
          </p:cNvSpPr>
          <p:nvPr>
            <p:ph type="body" idx="7"/>
          </p:nvPr>
        </p:nvSpPr>
        <p:spPr>
          <a:xfrm>
            <a:off x="457200" y="3573101"/>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9" name="Google Shape;119;p10"/>
          <p:cNvSpPr txBox="1">
            <a:spLocks noGrp="1"/>
          </p:cNvSpPr>
          <p:nvPr>
            <p:ph type="body" idx="8"/>
          </p:nvPr>
        </p:nvSpPr>
        <p:spPr>
          <a:xfrm>
            <a:off x="457200" y="3851541"/>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0" name="Google Shape;120;p10"/>
          <p:cNvSpPr txBox="1">
            <a:spLocks noGrp="1"/>
          </p:cNvSpPr>
          <p:nvPr>
            <p:ph type="body" idx="9"/>
          </p:nvPr>
        </p:nvSpPr>
        <p:spPr>
          <a:xfrm>
            <a:off x="457200" y="4139743"/>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1" name="Google Shape;121;p10"/>
          <p:cNvSpPr txBox="1">
            <a:spLocks noGrp="1"/>
          </p:cNvSpPr>
          <p:nvPr>
            <p:ph type="body" idx="13"/>
          </p:nvPr>
        </p:nvSpPr>
        <p:spPr>
          <a:xfrm>
            <a:off x="457200" y="4481948"/>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2" name="Google Shape;122;p10"/>
          <p:cNvSpPr txBox="1">
            <a:spLocks noGrp="1"/>
          </p:cNvSpPr>
          <p:nvPr>
            <p:ph type="body" idx="14"/>
          </p:nvPr>
        </p:nvSpPr>
        <p:spPr>
          <a:xfrm>
            <a:off x="457200" y="4834275"/>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3" name="Google Shape;123;p10"/>
          <p:cNvSpPr txBox="1">
            <a:spLocks noGrp="1"/>
          </p:cNvSpPr>
          <p:nvPr>
            <p:ph type="body" idx="15"/>
          </p:nvPr>
        </p:nvSpPr>
        <p:spPr>
          <a:xfrm>
            <a:off x="461682" y="5151103"/>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4" name="Google Shape;124;p10"/>
          <p:cNvSpPr txBox="1">
            <a:spLocks noGrp="1"/>
          </p:cNvSpPr>
          <p:nvPr>
            <p:ph type="body" idx="16"/>
          </p:nvPr>
        </p:nvSpPr>
        <p:spPr>
          <a:xfrm>
            <a:off x="457200" y="5491965"/>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5" name="Google Shape;125;p10"/>
          <p:cNvSpPr txBox="1">
            <a:spLocks noGrp="1"/>
          </p:cNvSpPr>
          <p:nvPr>
            <p:ph type="body" idx="17"/>
          </p:nvPr>
        </p:nvSpPr>
        <p:spPr>
          <a:xfrm>
            <a:off x="443753" y="5822402"/>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6" name="Google Shape;126;p10"/>
          <p:cNvSpPr txBox="1">
            <a:spLocks noGrp="1"/>
          </p:cNvSpPr>
          <p:nvPr>
            <p:ph type="body" idx="18"/>
          </p:nvPr>
        </p:nvSpPr>
        <p:spPr>
          <a:xfrm>
            <a:off x="4585860" y="1586345"/>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7" name="Google Shape;127;p10"/>
          <p:cNvSpPr txBox="1">
            <a:spLocks noGrp="1"/>
          </p:cNvSpPr>
          <p:nvPr>
            <p:ph type="body" idx="19"/>
          </p:nvPr>
        </p:nvSpPr>
        <p:spPr>
          <a:xfrm>
            <a:off x="4585860" y="1958495"/>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8" name="Google Shape;128;p10"/>
          <p:cNvSpPr txBox="1">
            <a:spLocks noGrp="1"/>
          </p:cNvSpPr>
          <p:nvPr>
            <p:ph type="body" idx="20"/>
          </p:nvPr>
        </p:nvSpPr>
        <p:spPr>
          <a:xfrm>
            <a:off x="4585860" y="2272144"/>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9" name="Google Shape;129;p10"/>
          <p:cNvSpPr txBox="1">
            <a:spLocks noGrp="1"/>
          </p:cNvSpPr>
          <p:nvPr>
            <p:ph type="body" idx="21"/>
          </p:nvPr>
        </p:nvSpPr>
        <p:spPr>
          <a:xfrm>
            <a:off x="4585860" y="2584594"/>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0" name="Google Shape;130;p10"/>
          <p:cNvSpPr txBox="1">
            <a:spLocks noGrp="1"/>
          </p:cNvSpPr>
          <p:nvPr>
            <p:ph type="body" idx="22"/>
          </p:nvPr>
        </p:nvSpPr>
        <p:spPr>
          <a:xfrm>
            <a:off x="4585860" y="2957944"/>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1" name="Google Shape;131;p10"/>
          <p:cNvSpPr txBox="1">
            <a:spLocks noGrp="1"/>
          </p:cNvSpPr>
          <p:nvPr>
            <p:ph type="body" idx="23"/>
          </p:nvPr>
        </p:nvSpPr>
        <p:spPr>
          <a:xfrm>
            <a:off x="4585860" y="3305269"/>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2" name="Google Shape;132;p10"/>
          <p:cNvSpPr txBox="1">
            <a:spLocks noGrp="1"/>
          </p:cNvSpPr>
          <p:nvPr>
            <p:ph type="body" idx="24"/>
          </p:nvPr>
        </p:nvSpPr>
        <p:spPr>
          <a:xfrm>
            <a:off x="4585860" y="3601770"/>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3" name="Google Shape;133;p10"/>
          <p:cNvSpPr txBox="1">
            <a:spLocks noGrp="1"/>
          </p:cNvSpPr>
          <p:nvPr>
            <p:ph type="body" idx="25"/>
          </p:nvPr>
        </p:nvSpPr>
        <p:spPr>
          <a:xfrm>
            <a:off x="4585860" y="3880210"/>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4" name="Google Shape;134;p10"/>
          <p:cNvSpPr txBox="1">
            <a:spLocks noGrp="1"/>
          </p:cNvSpPr>
          <p:nvPr>
            <p:ph type="body" idx="26"/>
          </p:nvPr>
        </p:nvSpPr>
        <p:spPr>
          <a:xfrm>
            <a:off x="4585860" y="4168412"/>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5" name="Google Shape;135;p10"/>
          <p:cNvSpPr txBox="1">
            <a:spLocks noGrp="1"/>
          </p:cNvSpPr>
          <p:nvPr>
            <p:ph type="body" idx="27"/>
          </p:nvPr>
        </p:nvSpPr>
        <p:spPr>
          <a:xfrm>
            <a:off x="4585860" y="4510617"/>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6" name="Google Shape;136;p10"/>
          <p:cNvSpPr txBox="1">
            <a:spLocks noGrp="1"/>
          </p:cNvSpPr>
          <p:nvPr>
            <p:ph type="body" idx="28"/>
          </p:nvPr>
        </p:nvSpPr>
        <p:spPr>
          <a:xfrm>
            <a:off x="4585860" y="4862944"/>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7" name="Google Shape;137;p10"/>
          <p:cNvSpPr txBox="1">
            <a:spLocks noGrp="1"/>
          </p:cNvSpPr>
          <p:nvPr>
            <p:ph type="body" idx="29"/>
          </p:nvPr>
        </p:nvSpPr>
        <p:spPr>
          <a:xfrm>
            <a:off x="4590342" y="5179772"/>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8" name="Google Shape;138;p10"/>
          <p:cNvSpPr txBox="1">
            <a:spLocks noGrp="1"/>
          </p:cNvSpPr>
          <p:nvPr>
            <p:ph type="body" idx="30"/>
          </p:nvPr>
        </p:nvSpPr>
        <p:spPr>
          <a:xfrm>
            <a:off x="4585860" y="5520634"/>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9" name="Google Shape;139;p10"/>
          <p:cNvSpPr txBox="1">
            <a:spLocks noGrp="1"/>
          </p:cNvSpPr>
          <p:nvPr>
            <p:ph type="body" idx="31"/>
          </p:nvPr>
        </p:nvSpPr>
        <p:spPr>
          <a:xfrm>
            <a:off x="4572413" y="5851071"/>
            <a:ext cx="3352800" cy="347325"/>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406400" algn="l" rtl="0">
              <a:lnSpc>
                <a:spcPct val="100000"/>
              </a:lnSpc>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lnSpc>
                <a:spcPct val="100000"/>
              </a:lnSpc>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lnSpc>
                <a:spcPct val="100000"/>
              </a:lnSpc>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lnSpc>
                <a:spcPct val="100000"/>
              </a:lnSpc>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descr="Pearson Logo"/>
          <p:cNvPicPr preferRelativeResize="0"/>
          <p:nvPr/>
        </p:nvPicPr>
        <p:blipFill rotWithShape="1">
          <a:blip r:embed="rId22">
            <a:alphaModFix/>
          </a:blip>
          <a:srcRect/>
          <a:stretch/>
        </p:blipFill>
        <p:spPr>
          <a:xfrm>
            <a:off x="457200" y="6376789"/>
            <a:ext cx="918000" cy="279915"/>
          </a:xfrm>
          <a:prstGeom prst="rect">
            <a:avLst/>
          </a:prstGeom>
          <a:noFill/>
          <a:ln>
            <a:noFill/>
          </a:ln>
        </p:spPr>
      </p:pic>
      <p:sp>
        <p:nvSpPr>
          <p:cNvPr id="16" name="Google Shape;16;p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erdana"/>
                <a:ea typeface="Verdana"/>
                <a:cs typeface="Verdana"/>
                <a:sym typeface="Verdana"/>
              </a:rPr>
              <a:t>Copyright © 2020, 2016, 2013 Pearson Education, Inc. All Rights Reserved</a:t>
            </a:r>
            <a:endParaRPr sz="1200" b="0" i="0" u="none" strike="noStrike" cap="none">
              <a:solidFill>
                <a:schemeClr val="dk1"/>
              </a:solidFill>
              <a:latin typeface="Verdana"/>
              <a:ea typeface="Verdana"/>
              <a:cs typeface="Verdana"/>
              <a:sym typeface="Verdana"/>
            </a:endParaRPr>
          </a:p>
        </p:txBody>
      </p:sp>
      <p:sp>
        <p:nvSpPr>
          <p:cNvPr id="17" name="Google Shape;17;p1"/>
          <p:cNvSpPr txBox="1"/>
          <p:nvPr/>
        </p:nvSpPr>
        <p:spPr>
          <a:xfrm>
            <a:off x="7759581" y="6428601"/>
            <a:ext cx="829539"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0.xml"/><Relationship Id="rId1" Type="http://schemas.openxmlformats.org/officeDocument/2006/relationships/slideLayout" Target="../slideLayouts/slideLayout5.xml"/><Relationship Id="rId5" Type="http://schemas.openxmlformats.org/officeDocument/2006/relationships/image" Target="../media/image225.png"/><Relationship Id="rId4" Type="http://schemas.openxmlformats.org/officeDocument/2006/relationships/image" Target="../media/image22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jp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93.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132.png"/><Relationship Id="rId4" Type="http://schemas.openxmlformats.org/officeDocument/2006/relationships/image" Target="../media/image13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6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7.xm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image" Target="../media/image141.png"/></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7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7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171.png"/><Relationship Id="rId4" Type="http://schemas.openxmlformats.org/officeDocument/2006/relationships/image" Target="../media/image170.png"/></Relationships>
</file>

<file path=ppt/slides/_rels/slide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7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9.xml"/><Relationship Id="rId1" Type="http://schemas.openxmlformats.org/officeDocument/2006/relationships/slideLayout" Target="../slideLayouts/slideLayout10.xml"/><Relationship Id="rId5" Type="http://schemas.openxmlformats.org/officeDocument/2006/relationships/image" Target="../media/image178.png"/><Relationship Id="rId4" Type="http://schemas.openxmlformats.org/officeDocument/2006/relationships/image" Target="../media/image17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0.xml"/><Relationship Id="rId1" Type="http://schemas.openxmlformats.org/officeDocument/2006/relationships/slideLayout" Target="../slideLayouts/slideLayout10.xml"/><Relationship Id="rId5" Type="http://schemas.openxmlformats.org/officeDocument/2006/relationships/image" Target="../media/image181.png"/><Relationship Id="rId4" Type="http://schemas.openxmlformats.org/officeDocument/2006/relationships/image" Target="../media/image180.png"/></Relationships>
</file>

<file path=ppt/slides/_rels/slide8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1.xml"/><Relationship Id="rId1" Type="http://schemas.openxmlformats.org/officeDocument/2006/relationships/slideLayout" Target="../slideLayouts/slideLayout10.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8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83.xml"/><Relationship Id="rId1" Type="http://schemas.openxmlformats.org/officeDocument/2006/relationships/slideLayout" Target="../slideLayouts/slideLayout8.xml"/><Relationship Id="rId5" Type="http://schemas.openxmlformats.org/officeDocument/2006/relationships/image" Target="../media/image189.png"/><Relationship Id="rId4" Type="http://schemas.openxmlformats.org/officeDocument/2006/relationships/image" Target="../media/image188.png"/></Relationships>
</file>

<file path=ppt/slides/_rels/slide8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8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8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86.xml"/><Relationship Id="rId1" Type="http://schemas.openxmlformats.org/officeDocument/2006/relationships/slideLayout" Target="../slideLayouts/slideLayout5.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8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87.xml"/><Relationship Id="rId1" Type="http://schemas.openxmlformats.org/officeDocument/2006/relationships/slideLayout" Target="../slideLayouts/slideLayout5.xml"/><Relationship Id="rId5" Type="http://schemas.openxmlformats.org/officeDocument/2006/relationships/image" Target="../media/image204.png"/><Relationship Id="rId4" Type="http://schemas.openxmlformats.org/officeDocument/2006/relationships/image" Target="../media/image203.png"/></Relationships>
</file>

<file path=ppt/slides/_rels/slide8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8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9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99.xml"/><Relationship Id="rId1" Type="http://schemas.openxmlformats.org/officeDocument/2006/relationships/slideLayout" Target="../slideLayouts/slideLayout5.xml"/><Relationship Id="rId4" Type="http://schemas.openxmlformats.org/officeDocument/2006/relationships/image" Target="../media/image2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2"/>
          <p:cNvSpPr txBox="1">
            <a:spLocks noGrp="1"/>
          </p:cNvSpPr>
          <p:nvPr>
            <p:ph type="title"/>
          </p:nvPr>
        </p:nvSpPr>
        <p:spPr>
          <a:xfrm>
            <a:off x="457200" y="193965"/>
            <a:ext cx="8249478"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Business Analytics: Methods, Models, and Decisions</a:t>
            </a:r>
            <a:endParaRPr sz="3600" b="1" i="0" u="none" strike="noStrike" cap="none">
              <a:solidFill>
                <a:srgbClr val="007FA3"/>
              </a:solidFill>
              <a:latin typeface="Arial"/>
              <a:ea typeface="Arial"/>
              <a:cs typeface="Arial"/>
              <a:sym typeface="Arial"/>
            </a:endParaRPr>
          </a:p>
        </p:txBody>
      </p:sp>
      <p:sp>
        <p:nvSpPr>
          <p:cNvPr id="229" name="Google Shape;229;p22"/>
          <p:cNvSpPr txBox="1">
            <a:spLocks noGrp="1"/>
          </p:cNvSpPr>
          <p:nvPr>
            <p:ph type="body" idx="1"/>
          </p:nvPr>
        </p:nvSpPr>
        <p:spPr>
          <a:xfrm>
            <a:off x="457200" y="1366920"/>
            <a:ext cx="1905000" cy="38568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rgbClr val="007FA3"/>
                </a:solidFill>
                <a:latin typeface="Arial"/>
                <a:ea typeface="Arial"/>
                <a:cs typeface="Arial"/>
                <a:sym typeface="Arial"/>
              </a:rPr>
              <a:t>Third Edition</a:t>
            </a:r>
            <a:endParaRPr sz="2000" b="0" i="0" u="none" strike="noStrike" cap="none">
              <a:solidFill>
                <a:srgbClr val="007FA3"/>
              </a:solidFill>
              <a:latin typeface="Arial"/>
              <a:ea typeface="Arial"/>
              <a:cs typeface="Arial"/>
              <a:sym typeface="Arial"/>
            </a:endParaRPr>
          </a:p>
        </p:txBody>
      </p:sp>
      <p:sp>
        <p:nvSpPr>
          <p:cNvPr id="230" name="Google Shape;230;p22"/>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7FA3"/>
              </a:buClr>
              <a:buSzPts val="4000"/>
              <a:buFont typeface="Arial"/>
              <a:buNone/>
            </a:pPr>
            <a:r>
              <a:rPr lang="en-US" sz="4000" b="1" i="0" u="none" strike="noStrike" cap="none">
                <a:solidFill>
                  <a:schemeClr val="dk1"/>
                </a:solidFill>
                <a:latin typeface="Arial"/>
                <a:ea typeface="Arial"/>
                <a:cs typeface="Arial"/>
                <a:sym typeface="Arial"/>
              </a:rPr>
              <a:t>Chapter </a:t>
            </a:r>
            <a:r>
              <a:rPr lang="en-US" sz="4000" b="1">
                <a:latin typeface="Arial"/>
                <a:ea typeface="Arial"/>
                <a:cs typeface="Arial"/>
                <a:sym typeface="Arial"/>
              </a:rPr>
              <a:t>5</a:t>
            </a:r>
            <a:endParaRPr sz="4000" b="0" i="0" u="none" strike="noStrike" cap="none">
              <a:solidFill>
                <a:schemeClr val="dk1"/>
              </a:solidFill>
              <a:latin typeface="Arial"/>
              <a:ea typeface="Arial"/>
              <a:cs typeface="Arial"/>
              <a:sym typeface="Arial"/>
            </a:endParaRPr>
          </a:p>
        </p:txBody>
      </p:sp>
      <p:sp>
        <p:nvSpPr>
          <p:cNvPr id="231" name="Google Shape;231;p22"/>
          <p:cNvSpPr txBox="1">
            <a:spLocks noGrp="1"/>
          </p:cNvSpPr>
          <p:nvPr>
            <p:ph type="body" idx="2"/>
          </p:nvPr>
        </p:nvSpPr>
        <p:spPr>
          <a:xfrm>
            <a:off x="5172075" y="3533776"/>
            <a:ext cx="3617198" cy="1696592"/>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3600"/>
              <a:buNone/>
            </a:pPr>
            <a:r>
              <a:rPr lang="en-US" sz="3600">
                <a:latin typeface="Arial"/>
                <a:ea typeface="Arial"/>
                <a:cs typeface="Arial"/>
                <a:sym typeface="Arial"/>
              </a:rPr>
              <a:t>Probability Distributions and Data Modeling</a:t>
            </a:r>
            <a:endParaRPr/>
          </a:p>
        </p:txBody>
      </p:sp>
      <p:pic>
        <p:nvPicPr>
          <p:cNvPr id="232" name="Google Shape;232;p22" descr="Front Cover: Business Analytics: Methods, Models, and Decisions Third Edition by Evans."/>
          <p:cNvPicPr preferRelativeResize="0"/>
          <p:nvPr/>
        </p:nvPicPr>
        <p:blipFill rotWithShape="1">
          <a:blip r:embed="rId3">
            <a:alphaModFix/>
          </a:blip>
          <a:srcRect/>
          <a:stretch/>
        </p:blipFill>
        <p:spPr>
          <a:xfrm>
            <a:off x="568325" y="1905000"/>
            <a:ext cx="3470275" cy="4114800"/>
          </a:xfrm>
          <a:prstGeom prst="rect">
            <a:avLst/>
          </a:prstGeom>
          <a:noFill/>
          <a:ln w="9525" cap="flat" cmpd="sng">
            <a:solidFill>
              <a:schemeClr val="dk1"/>
            </a:solidFill>
            <a:prstDash val="solid"/>
            <a:miter lim="800000"/>
            <a:headEnd type="none" w="sm" len="sm"/>
            <a:tailEnd type="none" w="sm" len="sm"/>
          </a:ln>
        </p:spPr>
      </p:pic>
      <p:sp>
        <p:nvSpPr>
          <p:cNvPr id="233" name="Google Shape;233;p22"/>
          <p:cNvSpPr txBox="1">
            <a:spLocks noGrp="1"/>
          </p:cNvSpPr>
          <p:nvPr>
            <p:ph type="body" idx="3"/>
          </p:nvPr>
        </p:nvSpPr>
        <p:spPr>
          <a:xfrm>
            <a:off x="1669774" y="6448760"/>
            <a:ext cx="6032016" cy="260432"/>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200"/>
              <a:buNone/>
            </a:pPr>
            <a:r>
              <a:rPr lang="en-US" sz="1200">
                <a:solidFill>
                  <a:srgbClr val="000000"/>
                </a:solidFill>
                <a:latin typeface="Verdana"/>
                <a:ea typeface="Verdana"/>
                <a:cs typeface="Verdana"/>
                <a:sym typeface="Verdana"/>
              </a:rPr>
              <a:t>Copyright © 2020, 2016, 2013 Pearson Education, Inc. All Rights Reserved</a:t>
            </a:r>
            <a:endParaRPr sz="1200">
              <a:solidFill>
                <a:srgbClr val="000000"/>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Probability Definitions </a:t>
            </a:r>
            <a:endParaRPr sz="3600" b="1" i="0" u="none" strike="noStrike" cap="none">
              <a:solidFill>
                <a:srgbClr val="007FA3"/>
              </a:solidFill>
              <a:latin typeface="Arial"/>
              <a:ea typeface="Arial"/>
              <a:cs typeface="Arial"/>
              <a:sym typeface="Arial"/>
            </a:endParaRPr>
          </a:p>
        </p:txBody>
      </p:sp>
      <p:sp>
        <p:nvSpPr>
          <p:cNvPr id="294" name="Google Shape;294;p31"/>
          <p:cNvSpPr txBox="1">
            <a:spLocks noGrp="1"/>
          </p:cNvSpPr>
          <p:nvPr>
            <p:ph type="body" idx="1"/>
          </p:nvPr>
        </p:nvSpPr>
        <p:spPr>
          <a:xfrm>
            <a:off x="457200" y="1600200"/>
            <a:ext cx="8229600" cy="430682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b="0" i="0" u="none" strike="noStrike" cap="none">
                <a:solidFill>
                  <a:srgbClr val="000000"/>
                </a:solidFill>
                <a:latin typeface="Arial"/>
                <a:ea typeface="Arial"/>
                <a:cs typeface="Arial"/>
                <a:sym typeface="Arial"/>
              </a:rPr>
              <a:t>Probabilities may be defined from one of three perspectives:</a:t>
            </a:r>
            <a:endParaRPr>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800"/>
              <a:buFont typeface="Arial"/>
              <a:buChar char="•"/>
            </a:pPr>
            <a:r>
              <a:rPr lang="en-US" b="0" u="none" strike="noStrike" cap="none">
                <a:solidFill>
                  <a:srgbClr val="000000"/>
                </a:solidFill>
                <a:latin typeface="Arial"/>
                <a:ea typeface="Arial"/>
                <a:cs typeface="Arial"/>
                <a:sym typeface="Arial"/>
              </a:rPr>
              <a:t>Classical definition</a:t>
            </a:r>
            <a:r>
              <a:rPr lang="en-US" b="0" i="0" u="none" strike="noStrike" cap="none">
                <a:solidFill>
                  <a:srgbClr val="000000"/>
                </a:solidFill>
                <a:latin typeface="Arial"/>
                <a:ea typeface="Arial"/>
                <a:cs typeface="Arial"/>
                <a:sym typeface="Arial"/>
              </a:rPr>
              <a:t>: probabilities can be deduced from theoretical arguments</a:t>
            </a:r>
            <a:endParaRPr>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800"/>
              <a:buFont typeface="Arial"/>
              <a:buChar char="•"/>
            </a:pPr>
            <a:r>
              <a:rPr lang="en-US" b="0" u="none" strike="noStrike" cap="none">
                <a:solidFill>
                  <a:srgbClr val="000000"/>
                </a:solidFill>
                <a:latin typeface="Arial"/>
                <a:ea typeface="Arial"/>
                <a:cs typeface="Arial"/>
                <a:sym typeface="Arial"/>
              </a:rPr>
              <a:t>Relative frequency definition</a:t>
            </a:r>
            <a:r>
              <a:rPr lang="en-US" b="0" i="0" u="none" strike="noStrike" cap="none">
                <a:solidFill>
                  <a:srgbClr val="000000"/>
                </a:solidFill>
                <a:latin typeface="Arial"/>
                <a:ea typeface="Arial"/>
                <a:cs typeface="Arial"/>
                <a:sym typeface="Arial"/>
              </a:rPr>
              <a:t>: probabilities are based on empirical data</a:t>
            </a:r>
            <a:endParaRPr>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800"/>
              <a:buFont typeface="Arial"/>
              <a:buChar char="•"/>
            </a:pPr>
            <a:r>
              <a:rPr lang="en-US" b="0" u="none" strike="noStrike" cap="none">
                <a:solidFill>
                  <a:srgbClr val="000000"/>
                </a:solidFill>
                <a:latin typeface="Arial"/>
                <a:ea typeface="Arial"/>
                <a:cs typeface="Arial"/>
                <a:sym typeface="Arial"/>
              </a:rPr>
              <a:t>Subjective definition</a:t>
            </a:r>
            <a:r>
              <a:rPr lang="en-US" b="0" i="0" u="none" strike="noStrike" cap="none">
                <a:solidFill>
                  <a:srgbClr val="000000"/>
                </a:solidFill>
                <a:latin typeface="Arial"/>
                <a:ea typeface="Arial"/>
                <a:cs typeface="Arial"/>
                <a:sym typeface="Arial"/>
              </a:rPr>
              <a:t>: probabilities are based on judgment and experience</a:t>
            </a:r>
            <a:endParaRPr>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2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Using the C</a:t>
            </a:r>
            <a:r>
              <a:rPr lang="en-US" sz="100">
                <a:latin typeface="Arial"/>
                <a:ea typeface="Arial"/>
                <a:cs typeface="Arial"/>
                <a:sym typeface="Arial"/>
              </a:rPr>
              <a:t> </a:t>
            </a:r>
            <a:r>
              <a:rPr lang="en-US">
                <a:latin typeface="Arial"/>
                <a:ea typeface="Arial"/>
                <a:cs typeface="Arial"/>
                <a:sym typeface="Arial"/>
              </a:rPr>
              <a:t>H</a:t>
            </a:r>
            <a:r>
              <a:rPr lang="en-US" sz="100">
                <a:latin typeface="Arial"/>
                <a:ea typeface="Arial"/>
                <a:cs typeface="Arial"/>
                <a:sym typeface="Arial"/>
              </a:rPr>
              <a:t> </a:t>
            </a:r>
            <a:r>
              <a:rPr lang="en-US">
                <a:latin typeface="Arial"/>
                <a:ea typeface="Arial"/>
                <a:cs typeface="Arial"/>
                <a:sym typeface="Arial"/>
              </a:rPr>
              <a:t>I</a:t>
            </a:r>
            <a:r>
              <a:rPr lang="en-US" sz="100">
                <a:latin typeface="Arial"/>
                <a:ea typeface="Arial"/>
                <a:cs typeface="Arial"/>
                <a:sym typeface="Arial"/>
              </a:rPr>
              <a:t> </a:t>
            </a:r>
            <a:r>
              <a:rPr lang="en-US">
                <a:latin typeface="Arial"/>
                <a:ea typeface="Arial"/>
                <a:cs typeface="Arial"/>
                <a:sym typeface="Arial"/>
              </a:rPr>
              <a:t>S</a:t>
            </a:r>
            <a:r>
              <a:rPr lang="en-US" sz="100">
                <a:latin typeface="Arial"/>
                <a:ea typeface="Arial"/>
                <a:cs typeface="Arial"/>
                <a:sym typeface="Arial"/>
              </a:rPr>
              <a:t> </a:t>
            </a:r>
            <a:r>
              <a:rPr lang="en-US">
                <a:latin typeface="Arial"/>
                <a:ea typeface="Arial"/>
                <a:cs typeface="Arial"/>
                <a:sym typeface="Arial"/>
              </a:rPr>
              <a:t>Q.I</a:t>
            </a:r>
            <a:r>
              <a:rPr lang="en-US" sz="100">
                <a:latin typeface="Arial"/>
                <a:ea typeface="Arial"/>
                <a:cs typeface="Arial"/>
                <a:sym typeface="Arial"/>
              </a:rPr>
              <a:t> </a:t>
            </a:r>
            <a:r>
              <a:rPr lang="en-US">
                <a:latin typeface="Arial"/>
                <a:ea typeface="Arial"/>
                <a:cs typeface="Arial"/>
                <a:sym typeface="Arial"/>
              </a:rPr>
              <a:t>N</a:t>
            </a:r>
            <a:r>
              <a:rPr lang="en-US" sz="100">
                <a:latin typeface="Arial"/>
                <a:ea typeface="Arial"/>
                <a:cs typeface="Arial"/>
                <a:sym typeface="Arial"/>
              </a:rPr>
              <a:t> </a:t>
            </a:r>
            <a:r>
              <a:rPr lang="en-US">
                <a:latin typeface="Arial"/>
                <a:ea typeface="Arial"/>
                <a:cs typeface="Arial"/>
                <a:sym typeface="Arial"/>
              </a:rPr>
              <a:t>V.R</a:t>
            </a:r>
            <a:r>
              <a:rPr lang="en-US" sz="100">
                <a:latin typeface="Arial"/>
                <a:ea typeface="Arial"/>
                <a:cs typeface="Arial"/>
                <a:sym typeface="Arial"/>
              </a:rPr>
              <a:t> </a:t>
            </a:r>
            <a:r>
              <a:rPr lang="en-US">
                <a:latin typeface="Arial"/>
                <a:ea typeface="Arial"/>
                <a:cs typeface="Arial"/>
                <a:sym typeface="Arial"/>
              </a:rPr>
              <a:t>T Function</a:t>
            </a:r>
            <a:endParaRPr/>
          </a:p>
        </p:txBody>
      </p:sp>
      <p:sp>
        <p:nvSpPr>
          <p:cNvPr id="1264" name="Google Shape;1264;p121"/>
          <p:cNvSpPr txBox="1">
            <a:spLocks noGrp="1"/>
          </p:cNvSpPr>
          <p:nvPr>
            <p:ph type="body" idx="1"/>
          </p:nvPr>
        </p:nvSpPr>
        <p:spPr>
          <a:xfrm>
            <a:off x="457200" y="1600200"/>
            <a:ext cx="182880" cy="59435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000"/>
              <a:buChar char="•"/>
            </a:pPr>
            <a:r>
              <a:rPr lang="en-US" sz="2000">
                <a:latin typeface="Arial"/>
                <a:ea typeface="Arial"/>
                <a:cs typeface="Arial"/>
                <a:sym typeface="Arial"/>
              </a:rPr>
              <a:t>  </a:t>
            </a:r>
            <a:endParaRPr sz="2000">
              <a:latin typeface="Arial"/>
              <a:ea typeface="Arial"/>
              <a:cs typeface="Arial"/>
              <a:sym typeface="Arial"/>
            </a:endParaRPr>
          </a:p>
        </p:txBody>
      </p:sp>
      <p:pic>
        <p:nvPicPr>
          <p:cNvPr id="1265" name="Google Shape;1265;p121" descr="C H I S Q.I N V.R T left parenthesis probability, d e g underscore freedom right parenthesis"/>
          <p:cNvPicPr preferRelativeResize="0"/>
          <p:nvPr/>
        </p:nvPicPr>
        <p:blipFill rotWithShape="1">
          <a:blip r:embed="rId3">
            <a:alphaModFix/>
          </a:blip>
          <a:srcRect/>
          <a:stretch/>
        </p:blipFill>
        <p:spPr>
          <a:xfrm>
            <a:off x="749808" y="1854725"/>
            <a:ext cx="4686300" cy="304800"/>
          </a:xfrm>
          <a:prstGeom prst="rect">
            <a:avLst/>
          </a:prstGeom>
          <a:noFill/>
          <a:ln>
            <a:noFill/>
          </a:ln>
        </p:spPr>
      </p:pic>
      <p:sp>
        <p:nvSpPr>
          <p:cNvPr id="1266" name="Google Shape;1266;p121"/>
          <p:cNvSpPr txBox="1">
            <a:spLocks noGrp="1"/>
          </p:cNvSpPr>
          <p:nvPr>
            <p:ph type="body" idx="2"/>
          </p:nvPr>
        </p:nvSpPr>
        <p:spPr>
          <a:xfrm>
            <a:off x="457200" y="2265698"/>
            <a:ext cx="4251960" cy="523221"/>
          </a:xfrm>
          <a:prstGeom prst="rect">
            <a:avLst/>
          </a:prstGeom>
          <a:noFill/>
          <a:ln>
            <a:noFill/>
          </a:ln>
        </p:spPr>
        <p:txBody>
          <a:bodyPr spcFirstLastPara="1" wrap="square" lIns="0" tIns="0" rIns="0" bIns="0" anchor="t" anchorCtr="0">
            <a:noAutofit/>
          </a:bodyPr>
          <a:lstStyle/>
          <a:p>
            <a:pPr marL="255588" lvl="0" indent="-255588" algn="l" rtl="0">
              <a:lnSpc>
                <a:spcPct val="100000"/>
              </a:lnSpc>
              <a:spcBef>
                <a:spcPts val="1500"/>
              </a:spcBef>
              <a:spcAft>
                <a:spcPts val="0"/>
              </a:spcAft>
              <a:buSzPts val="2000"/>
              <a:buChar char="•"/>
            </a:pPr>
            <a:r>
              <a:rPr lang="en-US" sz="2000">
                <a:latin typeface="Arial"/>
                <a:ea typeface="Arial"/>
                <a:cs typeface="Arial"/>
                <a:sym typeface="Arial"/>
              </a:rPr>
              <a:t>The number of degrees of freedom</a:t>
            </a:r>
            <a:endParaRPr sz="2000">
              <a:latin typeface="Arial"/>
              <a:ea typeface="Arial"/>
              <a:cs typeface="Arial"/>
              <a:sym typeface="Arial"/>
            </a:endParaRPr>
          </a:p>
        </p:txBody>
      </p:sp>
      <p:pic>
        <p:nvPicPr>
          <p:cNvPr id="1267" name="Google Shape;1267;p121" descr="left parenthesis d e g underscore freedom right parenthesis"/>
          <p:cNvPicPr preferRelativeResize="0"/>
          <p:nvPr/>
        </p:nvPicPr>
        <p:blipFill rotWithShape="1">
          <a:blip r:embed="rId4">
            <a:alphaModFix/>
          </a:blip>
          <a:srcRect/>
          <a:stretch/>
        </p:blipFill>
        <p:spPr>
          <a:xfrm>
            <a:off x="4790186" y="2484119"/>
            <a:ext cx="1727200" cy="304800"/>
          </a:xfrm>
          <a:prstGeom prst="rect">
            <a:avLst/>
          </a:prstGeom>
          <a:noFill/>
          <a:ln>
            <a:noFill/>
          </a:ln>
        </p:spPr>
      </p:pic>
      <p:sp>
        <p:nvSpPr>
          <p:cNvPr id="1268" name="Google Shape;1268;p121"/>
          <p:cNvSpPr txBox="1">
            <a:spLocks noGrp="1"/>
          </p:cNvSpPr>
          <p:nvPr>
            <p:ph type="body" idx="3"/>
          </p:nvPr>
        </p:nvSpPr>
        <p:spPr>
          <a:xfrm>
            <a:off x="6598412" y="2265698"/>
            <a:ext cx="2088388" cy="537427"/>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1500"/>
              </a:spcBef>
              <a:spcAft>
                <a:spcPts val="0"/>
              </a:spcAft>
              <a:buSzPts val="2800"/>
              <a:buNone/>
            </a:pPr>
            <a:r>
              <a:rPr lang="en-US" sz="2000">
                <a:latin typeface="Arial"/>
                <a:ea typeface="Arial"/>
                <a:cs typeface="Arial"/>
                <a:sym typeface="Arial"/>
              </a:rPr>
              <a:t>used in the</a:t>
            </a:r>
            <a:endParaRPr sz="2000">
              <a:latin typeface="Arial"/>
              <a:ea typeface="Arial"/>
              <a:cs typeface="Arial"/>
              <a:sym typeface="Arial"/>
            </a:endParaRPr>
          </a:p>
        </p:txBody>
      </p:sp>
      <p:pic>
        <p:nvPicPr>
          <p:cNvPr id="1269" name="Google Shape;1269;p121" descr="C H I S Q.I N V.R T"/>
          <p:cNvPicPr preferRelativeResize="0"/>
          <p:nvPr/>
        </p:nvPicPr>
        <p:blipFill rotWithShape="1">
          <a:blip r:embed="rId5">
            <a:alphaModFix/>
          </a:blip>
          <a:srcRect/>
          <a:stretch/>
        </p:blipFill>
        <p:spPr>
          <a:xfrm>
            <a:off x="749808" y="2887490"/>
            <a:ext cx="1752600" cy="266700"/>
          </a:xfrm>
          <a:prstGeom prst="rect">
            <a:avLst/>
          </a:prstGeom>
          <a:noFill/>
          <a:ln>
            <a:noFill/>
          </a:ln>
        </p:spPr>
      </p:pic>
      <p:sp>
        <p:nvSpPr>
          <p:cNvPr id="1270" name="Google Shape;1270;p121"/>
          <p:cNvSpPr txBox="1">
            <a:spLocks noGrp="1"/>
          </p:cNvSpPr>
          <p:nvPr>
            <p:ph type="body" idx="4"/>
          </p:nvPr>
        </p:nvSpPr>
        <p:spPr>
          <a:xfrm>
            <a:off x="2593848" y="2849373"/>
            <a:ext cx="5873496" cy="35102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000">
                <a:latin typeface="Arial"/>
                <a:ea typeface="Arial"/>
                <a:cs typeface="Arial"/>
                <a:sym typeface="Arial"/>
              </a:rPr>
              <a:t>function depends on the type of distribution you are</a:t>
            </a:r>
            <a:endParaRPr/>
          </a:p>
        </p:txBody>
      </p:sp>
      <p:sp>
        <p:nvSpPr>
          <p:cNvPr id="1271" name="Google Shape;1271;p121"/>
          <p:cNvSpPr txBox="1">
            <a:spLocks noGrp="1"/>
          </p:cNvSpPr>
          <p:nvPr>
            <p:ph type="body" idx="5"/>
          </p:nvPr>
        </p:nvSpPr>
        <p:spPr>
          <a:xfrm>
            <a:off x="749808" y="3249698"/>
            <a:ext cx="764159" cy="32560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000">
                <a:latin typeface="Arial"/>
                <a:ea typeface="Arial"/>
                <a:cs typeface="Arial"/>
                <a:sym typeface="Arial"/>
              </a:rPr>
              <a:t>fitting.</a:t>
            </a:r>
            <a:endParaRPr/>
          </a:p>
        </p:txBody>
      </p:sp>
      <p:sp>
        <p:nvSpPr>
          <p:cNvPr id="1272" name="Google Shape;1272;p121"/>
          <p:cNvSpPr txBox="1">
            <a:spLocks noGrp="1"/>
          </p:cNvSpPr>
          <p:nvPr>
            <p:ph type="body" idx="6"/>
          </p:nvPr>
        </p:nvSpPr>
        <p:spPr>
          <a:xfrm>
            <a:off x="457200" y="3636304"/>
            <a:ext cx="8229600" cy="264562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000"/>
              <a:buChar char="•"/>
            </a:pPr>
            <a:r>
              <a:rPr lang="en-US" sz="2000">
                <a:latin typeface="Arial"/>
                <a:ea typeface="Arial"/>
                <a:cs typeface="Arial"/>
                <a:sym typeface="Arial"/>
              </a:rPr>
              <a:t>In general, degrees of freedom is the number of bins minus one minus the number of parameters of the distribution that are estimated from the data. For the normal distribution, we need to estimate two parameters - the mean and standard deviation; thus, degrees of freedom equals the number of bins minus 3 (see step 7 in Example 5.41). For the exponential distribution, we need only estimate one parameter, lambda, so the degrees of freedom are the number of bins minus 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5.5 Classical Definition of Probability</a:t>
            </a:r>
            <a:endParaRPr sz="3600" b="1" i="0" u="none" strike="noStrike" cap="none">
              <a:solidFill>
                <a:srgbClr val="007FA3"/>
              </a:solidFill>
              <a:latin typeface="Arial"/>
              <a:ea typeface="Arial"/>
              <a:cs typeface="Arial"/>
              <a:sym typeface="Arial"/>
            </a:endParaRPr>
          </a:p>
        </p:txBody>
      </p:sp>
      <p:sp>
        <p:nvSpPr>
          <p:cNvPr id="300" name="Google Shape;300;p32"/>
          <p:cNvSpPr txBox="1">
            <a:spLocks noGrp="1"/>
          </p:cNvSpPr>
          <p:nvPr>
            <p:ph type="body" idx="1"/>
          </p:nvPr>
        </p:nvSpPr>
        <p:spPr>
          <a:xfrm>
            <a:off x="457200" y="1581914"/>
            <a:ext cx="1426464" cy="23634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200"/>
              <a:buFont typeface="Arial"/>
              <a:buNone/>
            </a:pPr>
            <a:r>
              <a:rPr lang="en-US" sz="1600" b="0" i="0" u="none" strike="noStrike" cap="none">
                <a:solidFill>
                  <a:schemeClr val="dk1"/>
                </a:solidFill>
                <a:latin typeface="Arial"/>
                <a:ea typeface="Arial"/>
                <a:cs typeface="Arial"/>
                <a:sym typeface="Arial"/>
              </a:rPr>
              <a:t>Roll 2 dice</a:t>
            </a:r>
            <a:endParaRPr sz="1600" b="0" i="0" u="none" strike="noStrike" cap="none">
              <a:solidFill>
                <a:schemeClr val="dk1"/>
              </a:solidFill>
              <a:latin typeface="Arial"/>
              <a:ea typeface="Arial"/>
              <a:cs typeface="Arial"/>
              <a:sym typeface="Arial"/>
            </a:endParaRPr>
          </a:p>
        </p:txBody>
      </p:sp>
      <p:sp>
        <p:nvSpPr>
          <p:cNvPr id="301" name="Google Shape;301;p32"/>
          <p:cNvSpPr txBox="1">
            <a:spLocks noGrp="1"/>
          </p:cNvSpPr>
          <p:nvPr>
            <p:ph type="body" idx="2"/>
          </p:nvPr>
        </p:nvSpPr>
        <p:spPr>
          <a:xfrm>
            <a:off x="457200" y="1901952"/>
            <a:ext cx="1947672" cy="44665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36 possible rolls</a:t>
            </a:r>
            <a:endParaRPr sz="1600">
              <a:latin typeface="Arial"/>
              <a:ea typeface="Arial"/>
              <a:cs typeface="Arial"/>
              <a:sym typeface="Arial"/>
            </a:endParaRPr>
          </a:p>
        </p:txBody>
      </p:sp>
      <p:pic>
        <p:nvPicPr>
          <p:cNvPr id="302" name="Google Shape;302;p32" descr="left parenthesis 1, 1 right parenthesis, left parenthesis 1, 2 right parenthesis, ellipsis, left parenthesis 6, 5 right parenthesis, left parenthesis 6, 6 right parenthesis"/>
          <p:cNvPicPr preferRelativeResize="0"/>
          <p:nvPr/>
        </p:nvPicPr>
        <p:blipFill rotWithShape="1">
          <a:blip r:embed="rId3">
            <a:alphaModFix/>
          </a:blip>
          <a:srcRect/>
          <a:stretch/>
        </p:blipFill>
        <p:spPr>
          <a:xfrm>
            <a:off x="2488669" y="2073240"/>
            <a:ext cx="2387600" cy="266700"/>
          </a:xfrm>
          <a:prstGeom prst="rect">
            <a:avLst/>
          </a:prstGeom>
          <a:noFill/>
          <a:ln>
            <a:noFill/>
          </a:ln>
        </p:spPr>
      </p:pic>
      <p:sp>
        <p:nvSpPr>
          <p:cNvPr id="303" name="Google Shape;303;p32"/>
          <p:cNvSpPr txBox="1">
            <a:spLocks noGrp="1"/>
          </p:cNvSpPr>
          <p:nvPr>
            <p:ph type="body" idx="3"/>
          </p:nvPr>
        </p:nvSpPr>
        <p:spPr>
          <a:xfrm>
            <a:off x="457200" y="2432304"/>
            <a:ext cx="5751576" cy="716651"/>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Probability = number of ways of rolling a number divided by 36;</a:t>
            </a:r>
            <a:endParaRPr sz="1600" b="0" i="0" u="none" strike="noStrike" cap="none">
              <a:solidFill>
                <a:schemeClr val="dk1"/>
              </a:solidFill>
              <a:latin typeface="Arial"/>
              <a:ea typeface="Arial"/>
              <a:cs typeface="Arial"/>
              <a:sym typeface="Arial"/>
            </a:endParaRPr>
          </a:p>
        </p:txBody>
      </p:sp>
      <p:sp>
        <p:nvSpPr>
          <p:cNvPr id="304" name="Google Shape;304;p32"/>
          <p:cNvSpPr txBox="1">
            <a:spLocks noGrp="1"/>
          </p:cNvSpPr>
          <p:nvPr>
            <p:ph type="body" idx="4"/>
          </p:nvPr>
        </p:nvSpPr>
        <p:spPr>
          <a:xfrm>
            <a:off x="710651" y="3208195"/>
            <a:ext cx="2498893" cy="2613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200"/>
              <a:buFont typeface="Arial"/>
              <a:buNone/>
            </a:pPr>
            <a:r>
              <a:rPr lang="en-US" sz="1600" b="0" i="0" u="none" strike="noStrike" cap="none">
                <a:solidFill>
                  <a:schemeClr val="dk1"/>
                </a:solidFill>
                <a:latin typeface="Arial"/>
                <a:ea typeface="Arial"/>
                <a:cs typeface="Arial"/>
                <a:sym typeface="Arial"/>
              </a:rPr>
              <a:t>e.g., probability of a 3 is</a:t>
            </a:r>
            <a:endParaRPr sz="1600" b="0" i="0" u="none" strike="noStrike" cap="none">
              <a:solidFill>
                <a:schemeClr val="dk1"/>
              </a:solidFill>
              <a:latin typeface="Arial"/>
              <a:ea typeface="Arial"/>
              <a:cs typeface="Arial"/>
              <a:sym typeface="Arial"/>
            </a:endParaRPr>
          </a:p>
        </p:txBody>
      </p:sp>
      <p:pic>
        <p:nvPicPr>
          <p:cNvPr id="305" name="Google Shape;305;p32" descr="start fraction 2 over 36 end fraction = start fraction 1 over 18 end fraction"/>
          <p:cNvPicPr preferRelativeResize="0"/>
          <p:nvPr/>
        </p:nvPicPr>
        <p:blipFill rotWithShape="1">
          <a:blip r:embed="rId4">
            <a:alphaModFix/>
          </a:blip>
          <a:srcRect/>
          <a:stretch/>
        </p:blipFill>
        <p:spPr>
          <a:xfrm>
            <a:off x="3332897" y="3245132"/>
            <a:ext cx="1282700" cy="228600"/>
          </a:xfrm>
          <a:prstGeom prst="rect">
            <a:avLst/>
          </a:prstGeom>
          <a:noFill/>
          <a:ln>
            <a:noFill/>
          </a:ln>
        </p:spPr>
      </p:pic>
      <p:sp>
        <p:nvSpPr>
          <p:cNvPr id="306" name="Google Shape;306;p32"/>
          <p:cNvSpPr txBox="1">
            <a:spLocks noGrp="1"/>
          </p:cNvSpPr>
          <p:nvPr>
            <p:ph type="body" idx="5"/>
          </p:nvPr>
        </p:nvSpPr>
        <p:spPr>
          <a:xfrm>
            <a:off x="457200" y="3545728"/>
            <a:ext cx="4919472" cy="28242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200"/>
              <a:buFont typeface="Arial"/>
              <a:buNone/>
            </a:pPr>
            <a:r>
              <a:rPr lang="en-US" sz="1600" b="0" i="0" u="none" strike="noStrike" cap="none">
                <a:solidFill>
                  <a:schemeClr val="dk1"/>
                </a:solidFill>
                <a:latin typeface="Arial"/>
                <a:ea typeface="Arial"/>
                <a:cs typeface="Arial"/>
                <a:sym typeface="Arial"/>
              </a:rPr>
              <a:t>Suppose two consumers try a new product.</a:t>
            </a:r>
            <a:endParaRPr sz="1600" b="0" i="0" u="none" strike="noStrike" cap="none">
              <a:solidFill>
                <a:schemeClr val="dk1"/>
              </a:solidFill>
              <a:latin typeface="Arial"/>
              <a:ea typeface="Arial"/>
              <a:cs typeface="Arial"/>
              <a:sym typeface="Arial"/>
            </a:endParaRPr>
          </a:p>
        </p:txBody>
      </p:sp>
      <p:sp>
        <p:nvSpPr>
          <p:cNvPr id="307" name="Google Shape;307;p32"/>
          <p:cNvSpPr txBox="1">
            <a:spLocks noGrp="1"/>
          </p:cNvSpPr>
          <p:nvPr>
            <p:ph type="body" idx="6"/>
          </p:nvPr>
        </p:nvSpPr>
        <p:spPr>
          <a:xfrm>
            <a:off x="457200" y="3914668"/>
            <a:ext cx="2157984" cy="465308"/>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Four outcomes:</a:t>
            </a:r>
            <a:endParaRPr sz="1600" b="0" i="0" u="none" strike="noStrike" cap="none">
              <a:solidFill>
                <a:schemeClr val="dk1"/>
              </a:solidFill>
              <a:latin typeface="Arial"/>
              <a:ea typeface="Arial"/>
              <a:cs typeface="Arial"/>
              <a:sym typeface="Arial"/>
            </a:endParaRPr>
          </a:p>
        </p:txBody>
      </p:sp>
      <p:sp>
        <p:nvSpPr>
          <p:cNvPr id="308" name="Google Shape;308;p32"/>
          <p:cNvSpPr txBox="1">
            <a:spLocks noGrp="1"/>
          </p:cNvSpPr>
          <p:nvPr>
            <p:ph type="body" idx="7"/>
          </p:nvPr>
        </p:nvSpPr>
        <p:spPr>
          <a:xfrm>
            <a:off x="457200" y="4466488"/>
            <a:ext cx="3639312" cy="1318085"/>
          </a:xfrm>
          <a:prstGeom prst="rect">
            <a:avLst/>
          </a:prstGeom>
          <a:noFill/>
          <a:ln>
            <a:noFill/>
          </a:ln>
        </p:spPr>
        <p:txBody>
          <a:bodyPr spcFirstLastPara="1" wrap="square" lIns="0" tIns="0" rIns="0" bIns="0" anchor="t" anchorCtr="0">
            <a:noAutofit/>
          </a:bodyPr>
          <a:lstStyle/>
          <a:p>
            <a:pPr marL="740664" marR="0" lvl="0" indent="-432000" algn="l" rtl="0">
              <a:lnSpc>
                <a:spcPct val="100000"/>
              </a:lnSpc>
              <a:spcBef>
                <a:spcPts val="600"/>
              </a:spcBef>
              <a:spcAft>
                <a:spcPts val="0"/>
              </a:spcAft>
              <a:buClr>
                <a:srgbClr val="007FA3"/>
              </a:buClr>
              <a:buSzPts val="1600"/>
              <a:buFont typeface="Arial"/>
              <a:buAutoNum type="arabicPeriod"/>
            </a:pPr>
            <a:r>
              <a:rPr lang="en-US" sz="1600" b="0" i="0" u="none" strike="noStrike" cap="none">
                <a:solidFill>
                  <a:schemeClr val="dk1"/>
                </a:solidFill>
                <a:latin typeface="Arial"/>
                <a:ea typeface="Arial"/>
                <a:cs typeface="Arial"/>
                <a:sym typeface="Arial"/>
              </a:rPr>
              <a:t>like, like</a:t>
            </a:r>
            <a:endParaRPr sz="1600" b="0" i="0" u="none" strike="noStrike" cap="none">
              <a:solidFill>
                <a:schemeClr val="dk1"/>
              </a:solidFill>
              <a:latin typeface="Arial"/>
              <a:ea typeface="Arial"/>
              <a:cs typeface="Arial"/>
              <a:sym typeface="Arial"/>
            </a:endParaRPr>
          </a:p>
          <a:p>
            <a:pPr marL="740664" marR="0" lvl="0" indent="-432000" algn="l" rtl="0">
              <a:lnSpc>
                <a:spcPct val="100000"/>
              </a:lnSpc>
              <a:spcBef>
                <a:spcPts val="600"/>
              </a:spcBef>
              <a:spcAft>
                <a:spcPts val="0"/>
              </a:spcAft>
              <a:buClr>
                <a:srgbClr val="007FA3"/>
              </a:buClr>
              <a:buSzPts val="1600"/>
              <a:buFont typeface="Arial"/>
              <a:buAutoNum type="arabicPeriod"/>
            </a:pPr>
            <a:r>
              <a:rPr lang="en-US" sz="1600" b="0" i="0" u="none" strike="noStrike" cap="none">
                <a:solidFill>
                  <a:schemeClr val="dk1"/>
                </a:solidFill>
                <a:latin typeface="Arial"/>
                <a:ea typeface="Arial"/>
                <a:cs typeface="Arial"/>
                <a:sym typeface="Arial"/>
              </a:rPr>
              <a:t>like, dislike</a:t>
            </a:r>
            <a:endParaRPr sz="1600" b="0" i="0" u="none" strike="noStrike" cap="none">
              <a:solidFill>
                <a:schemeClr val="dk1"/>
              </a:solidFill>
              <a:latin typeface="Arial"/>
              <a:ea typeface="Arial"/>
              <a:cs typeface="Arial"/>
              <a:sym typeface="Arial"/>
            </a:endParaRPr>
          </a:p>
          <a:p>
            <a:pPr marL="740664" marR="0" lvl="0" indent="-432000" algn="l" rtl="0">
              <a:lnSpc>
                <a:spcPct val="100000"/>
              </a:lnSpc>
              <a:spcBef>
                <a:spcPts val="600"/>
              </a:spcBef>
              <a:spcAft>
                <a:spcPts val="0"/>
              </a:spcAft>
              <a:buClr>
                <a:srgbClr val="007FA3"/>
              </a:buClr>
              <a:buSzPts val="1600"/>
              <a:buFont typeface="Arial"/>
              <a:buAutoNum type="arabicPeriod"/>
            </a:pPr>
            <a:r>
              <a:rPr lang="en-US" sz="1600" b="0" i="0" u="none" strike="noStrike" cap="none">
                <a:solidFill>
                  <a:schemeClr val="dk1"/>
                </a:solidFill>
                <a:latin typeface="Arial"/>
                <a:ea typeface="Arial"/>
                <a:cs typeface="Arial"/>
                <a:sym typeface="Arial"/>
              </a:rPr>
              <a:t>dislike, like</a:t>
            </a:r>
            <a:endParaRPr sz="1600" b="0" i="0" u="none" strike="noStrike" cap="none">
              <a:solidFill>
                <a:schemeClr val="dk1"/>
              </a:solidFill>
              <a:latin typeface="Arial"/>
              <a:ea typeface="Arial"/>
              <a:cs typeface="Arial"/>
              <a:sym typeface="Arial"/>
            </a:endParaRPr>
          </a:p>
          <a:p>
            <a:pPr marL="740664" marR="0" lvl="0" indent="-432000" algn="l" rtl="0">
              <a:lnSpc>
                <a:spcPct val="100000"/>
              </a:lnSpc>
              <a:spcBef>
                <a:spcPts val="600"/>
              </a:spcBef>
              <a:spcAft>
                <a:spcPts val="0"/>
              </a:spcAft>
              <a:buClr>
                <a:srgbClr val="007FA3"/>
              </a:buClr>
              <a:buSzPts val="1600"/>
              <a:buFont typeface="Arial"/>
              <a:buAutoNum type="arabicPeriod"/>
            </a:pPr>
            <a:r>
              <a:rPr lang="en-US" sz="1600" b="0" i="0" u="none" strike="noStrike" cap="none">
                <a:solidFill>
                  <a:schemeClr val="dk1"/>
                </a:solidFill>
                <a:latin typeface="Arial"/>
                <a:ea typeface="Arial"/>
                <a:cs typeface="Arial"/>
                <a:sym typeface="Arial"/>
              </a:rPr>
              <a:t>dislike, dislike</a:t>
            </a:r>
            <a:endParaRPr sz="1600" b="0" i="0" u="none" strike="noStrike" cap="none">
              <a:solidFill>
                <a:schemeClr val="dk1"/>
              </a:solidFill>
              <a:latin typeface="Arial"/>
              <a:ea typeface="Arial"/>
              <a:cs typeface="Arial"/>
              <a:sym typeface="Arial"/>
            </a:endParaRPr>
          </a:p>
        </p:txBody>
      </p:sp>
      <p:sp>
        <p:nvSpPr>
          <p:cNvPr id="309" name="Google Shape;309;p32"/>
          <p:cNvSpPr txBox="1">
            <a:spLocks noGrp="1"/>
          </p:cNvSpPr>
          <p:nvPr>
            <p:ph type="body" idx="8"/>
          </p:nvPr>
        </p:nvSpPr>
        <p:spPr>
          <a:xfrm>
            <a:off x="457200" y="5872520"/>
            <a:ext cx="4288536" cy="455128"/>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Probability at least one dislikes product</a:t>
            </a:r>
            <a:endParaRPr sz="1600">
              <a:latin typeface="Arial"/>
              <a:ea typeface="Arial"/>
              <a:cs typeface="Arial"/>
              <a:sym typeface="Arial"/>
            </a:endParaRPr>
          </a:p>
        </p:txBody>
      </p:sp>
      <p:pic>
        <p:nvPicPr>
          <p:cNvPr id="310" name="Google Shape;310;p32" descr="= 3 fourth"/>
          <p:cNvPicPr preferRelativeResize="0"/>
          <p:nvPr/>
        </p:nvPicPr>
        <p:blipFill rotWithShape="1">
          <a:blip r:embed="rId5">
            <a:alphaModFix/>
          </a:blip>
          <a:srcRect/>
          <a:stretch/>
        </p:blipFill>
        <p:spPr>
          <a:xfrm>
            <a:off x="4835815" y="5846434"/>
            <a:ext cx="305335" cy="543877"/>
          </a:xfrm>
          <a:prstGeom prst="rect">
            <a:avLst/>
          </a:prstGeom>
          <a:noFill/>
          <a:ln>
            <a:noFill/>
          </a:ln>
        </p:spPr>
      </p:pic>
      <p:graphicFrame>
        <p:nvGraphicFramePr>
          <p:cNvPr id="311" name="Google Shape;311;p32"/>
          <p:cNvGraphicFramePr/>
          <p:nvPr/>
        </p:nvGraphicFramePr>
        <p:xfrm>
          <a:off x="6459228" y="1892692"/>
          <a:ext cx="1926000" cy="3671200"/>
        </p:xfrm>
        <a:graphic>
          <a:graphicData uri="http://schemas.openxmlformats.org/drawingml/2006/table">
            <a:tbl>
              <a:tblPr firstRow="1" bandRow="1">
                <a:noFill/>
                <a:tableStyleId>{81D66291-8A11-45BE-AF44-C5967E29D0AE}</a:tableStyleId>
              </a:tblPr>
              <a:tblGrid>
                <a:gridCol w="936950">
                  <a:extLst>
                    <a:ext uri="{9D8B030D-6E8A-4147-A177-3AD203B41FA5}">
                      <a16:colId xmlns:a16="http://schemas.microsoft.com/office/drawing/2014/main" val="20000"/>
                    </a:ext>
                  </a:extLst>
                </a:gridCol>
                <a:gridCol w="989050">
                  <a:extLst>
                    <a:ext uri="{9D8B030D-6E8A-4147-A177-3AD203B41FA5}">
                      <a16:colId xmlns:a16="http://schemas.microsoft.com/office/drawing/2014/main" val="20001"/>
                    </a:ext>
                  </a:extLst>
                </a:gridCol>
              </a:tblGrid>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rPr>
                        <a:t>Die Sum</a:t>
                      </a:r>
                      <a:endParaRPr sz="1200" b="1"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rPr>
                        <a:t>Frequency</a:t>
                      </a:r>
                      <a:endParaRPr sz="1200" b="1"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2</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1</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3</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2</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4</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3</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5</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4</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6</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5</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5"/>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7</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6</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8</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5</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7"/>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9</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4</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8"/>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10</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3</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9"/>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11</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2</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0"/>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12</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1</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1"/>
                  </a:ext>
                </a:extLst>
              </a:tr>
              <a:tr h="28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Sum</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36</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5.6: Relative Frequency Definition of Probability</a:t>
            </a:r>
            <a:endParaRPr sz="3600" b="1" i="0" u="none" strike="noStrike" cap="none">
              <a:solidFill>
                <a:srgbClr val="007FA3"/>
              </a:solidFill>
              <a:latin typeface="Arial"/>
              <a:ea typeface="Arial"/>
              <a:cs typeface="Arial"/>
              <a:sym typeface="Arial"/>
            </a:endParaRPr>
          </a:p>
        </p:txBody>
      </p:sp>
      <p:sp>
        <p:nvSpPr>
          <p:cNvPr id="317" name="Google Shape;317;p33"/>
          <p:cNvSpPr txBox="1">
            <a:spLocks noGrp="1"/>
          </p:cNvSpPr>
          <p:nvPr>
            <p:ph type="body" idx="1"/>
          </p:nvPr>
        </p:nvSpPr>
        <p:spPr>
          <a:xfrm>
            <a:off x="458788" y="1556792"/>
            <a:ext cx="8229600" cy="1799056"/>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sz="2800" b="0" i="0" u="none" strike="noStrike" cap="none">
                <a:solidFill>
                  <a:srgbClr val="000000"/>
                </a:solidFill>
                <a:latin typeface="Arial"/>
                <a:ea typeface="Arial"/>
                <a:cs typeface="Arial"/>
                <a:sym typeface="Arial"/>
              </a:rPr>
              <a:t>Use relative frequencies as probabilities.</a:t>
            </a:r>
            <a:endParaRPr sz="28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800"/>
              <a:buFont typeface="Arial"/>
              <a:buChar char="•"/>
            </a:pPr>
            <a:r>
              <a:rPr lang="en-US" sz="2800" b="0" i="0" u="none" strike="noStrike" cap="none">
                <a:solidFill>
                  <a:srgbClr val="000000"/>
                </a:solidFill>
                <a:latin typeface="Arial"/>
                <a:ea typeface="Arial"/>
                <a:cs typeface="Arial"/>
                <a:sym typeface="Arial"/>
              </a:rPr>
              <a:t>Probability a computer is repaired in 10 days = 0.076</a:t>
            </a:r>
            <a:endParaRPr sz="2800">
              <a:latin typeface="Arial"/>
              <a:ea typeface="Arial"/>
              <a:cs typeface="Arial"/>
              <a:sym typeface="Arial"/>
            </a:endParaRPr>
          </a:p>
        </p:txBody>
      </p:sp>
      <p:pic>
        <p:nvPicPr>
          <p:cNvPr id="318" name="Google Shape;318;p33" descr="A table titled, computer repair times has a table and a bar graph. The table has 4 columns and 14 rows. The column headings from left to right are as follows. Days, frequency, relative frequency, and cumulative percentage. The row entries are as follows. Row 1. 0, 0, 0.000, 0.0%. Row 2. 1, 0, 0.000, 0.0%. Row 3. 2, 0, 0.000, 0.0%. Row 4. 3, 0, 0.000, 0.0%. Row 5. 4, 0, 0.000, 0.0%. Row 6. 5, 1, 0.004, 0.4%. Row 7. 6, 2, 0.008, 1.2%. Row 8. 7, 5, 0.020, 3.2%. Row 9. 8, 12, 0.048, 8.0%. Row 10. 9, 14, 0.056, 13.6%. Row 11. 10, 19, 0.076, 21.2%. Row 12. 11, 19, 0.076, 21.2%. Row 13. 12, 23, 0.092, 38.0%. Row 14. 13, 22, 0.088, 46.8%. The right skewed bar graph titled, repair times plots days versus frequency. The vertical axis has values ranging from 0 to 25, in increments of 5. The horizontal axis has values ranging from 0 to 42, in increments of 2. The days and the corresponding frequency are as follows. (5, 1), (6, 2), (7, 5), (8, 12), (9, 14), (10, 19), (11, 19), (12, 23), (13, 22), (14, 20), (15, 23), (16, 20), (17, 18), (18, 8), (19, 8), (20, 8), (21, 5), (22, 5), (23, 5), (25, 3), (26, 2), (27, 2), (29, 2), (31, 1), (34, 1), (36, 2), (37, 1), (38, 1), (39, 1), (40, 1). All values are estimated."/>
          <p:cNvPicPr preferRelativeResize="0"/>
          <p:nvPr/>
        </p:nvPicPr>
        <p:blipFill rotWithShape="1">
          <a:blip r:embed="rId3">
            <a:alphaModFix/>
          </a:blip>
          <a:srcRect/>
          <a:stretch/>
        </p:blipFill>
        <p:spPr>
          <a:xfrm>
            <a:off x="900545" y="3462574"/>
            <a:ext cx="7342909" cy="26101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Probability Rules and Formulas</a:t>
            </a:r>
            <a:endParaRPr/>
          </a:p>
        </p:txBody>
      </p:sp>
      <p:sp>
        <p:nvSpPr>
          <p:cNvPr id="324" name="Google Shape;324;p34"/>
          <p:cNvSpPr txBox="1">
            <a:spLocks noGrp="1"/>
          </p:cNvSpPr>
          <p:nvPr>
            <p:ph type="body" idx="1"/>
          </p:nvPr>
        </p:nvSpPr>
        <p:spPr>
          <a:xfrm>
            <a:off x="457200" y="1600200"/>
            <a:ext cx="5212080" cy="546851"/>
          </a:xfrm>
          <a:prstGeom prst="rect">
            <a:avLst/>
          </a:prstGeom>
          <a:noFill/>
          <a:ln>
            <a:noFill/>
          </a:ln>
        </p:spPr>
        <p:txBody>
          <a:bodyPr spcFirstLastPara="1" wrap="square" lIns="0" tIns="0" rIns="0" bIns="0" anchor="t" anchorCtr="0">
            <a:noAutofit/>
          </a:bodyPr>
          <a:lstStyle/>
          <a:p>
            <a:pPr marL="255588" lvl="0" indent="-255588" algn="l" rtl="0">
              <a:lnSpc>
                <a:spcPct val="100000"/>
              </a:lnSpc>
              <a:spcBef>
                <a:spcPts val="1500"/>
              </a:spcBef>
              <a:spcAft>
                <a:spcPts val="0"/>
              </a:spcAft>
              <a:buSzPts val="2000"/>
              <a:buChar char="•"/>
            </a:pPr>
            <a:r>
              <a:rPr lang="en-US" sz="2000">
                <a:solidFill>
                  <a:srgbClr val="000000"/>
                </a:solidFill>
                <a:latin typeface="Arial"/>
                <a:ea typeface="Arial"/>
                <a:cs typeface="Arial"/>
                <a:sym typeface="Arial"/>
              </a:rPr>
              <a:t>Label the </a:t>
            </a:r>
            <a:r>
              <a:rPr lang="en-US" sz="2000" i="1">
                <a:solidFill>
                  <a:srgbClr val="000000"/>
                </a:solidFill>
                <a:latin typeface="Arial"/>
                <a:ea typeface="Arial"/>
                <a:cs typeface="Arial"/>
                <a:sym typeface="Arial"/>
              </a:rPr>
              <a:t>n</a:t>
            </a:r>
            <a:r>
              <a:rPr lang="en-US" sz="2000">
                <a:solidFill>
                  <a:srgbClr val="000000"/>
                </a:solidFill>
                <a:latin typeface="Arial"/>
                <a:ea typeface="Arial"/>
                <a:cs typeface="Arial"/>
                <a:sym typeface="Arial"/>
              </a:rPr>
              <a:t> outcomes in a sample space as</a:t>
            </a:r>
            <a:endParaRPr sz="2000">
              <a:solidFill>
                <a:srgbClr val="000000"/>
              </a:solidFill>
              <a:latin typeface="Arial"/>
              <a:ea typeface="Arial"/>
              <a:cs typeface="Arial"/>
              <a:sym typeface="Arial"/>
            </a:endParaRPr>
          </a:p>
        </p:txBody>
      </p:sp>
      <p:pic>
        <p:nvPicPr>
          <p:cNvPr id="325" name="Google Shape;325;p34" descr="O sub 1, O sub 2, ellipsis, O sub n,"/>
          <p:cNvPicPr preferRelativeResize="0"/>
          <p:nvPr/>
        </p:nvPicPr>
        <p:blipFill rotWithShape="1">
          <a:blip r:embed="rId3">
            <a:alphaModFix/>
          </a:blip>
          <a:srcRect/>
          <a:stretch/>
        </p:blipFill>
        <p:spPr>
          <a:xfrm>
            <a:off x="5778437" y="1800733"/>
            <a:ext cx="1435100" cy="330200"/>
          </a:xfrm>
          <a:prstGeom prst="rect">
            <a:avLst/>
          </a:prstGeom>
          <a:noFill/>
          <a:ln>
            <a:noFill/>
          </a:ln>
        </p:spPr>
      </p:pic>
      <p:sp>
        <p:nvSpPr>
          <p:cNvPr id="326" name="Google Shape;326;p34"/>
          <p:cNvSpPr txBox="1">
            <a:spLocks noGrp="1"/>
          </p:cNvSpPr>
          <p:nvPr>
            <p:ph type="body" idx="2"/>
          </p:nvPr>
        </p:nvSpPr>
        <p:spPr>
          <a:xfrm>
            <a:off x="7358380" y="1796669"/>
            <a:ext cx="772160" cy="36485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sz="2000">
                <a:solidFill>
                  <a:srgbClr val="000000"/>
                </a:solidFill>
                <a:latin typeface="Arial"/>
                <a:ea typeface="Arial"/>
                <a:cs typeface="Arial"/>
                <a:sym typeface="Arial"/>
              </a:rPr>
              <a:t>where</a:t>
            </a:r>
            <a:endParaRPr sz="2000">
              <a:solidFill>
                <a:srgbClr val="000000"/>
              </a:solidFill>
              <a:latin typeface="Arial"/>
              <a:ea typeface="Arial"/>
              <a:cs typeface="Arial"/>
              <a:sym typeface="Arial"/>
            </a:endParaRPr>
          </a:p>
        </p:txBody>
      </p:sp>
      <p:pic>
        <p:nvPicPr>
          <p:cNvPr id="327" name="Google Shape;327;p34" descr="O sub i"/>
          <p:cNvPicPr preferRelativeResize="0"/>
          <p:nvPr/>
        </p:nvPicPr>
        <p:blipFill rotWithShape="1">
          <a:blip r:embed="rId4">
            <a:alphaModFix/>
          </a:blip>
          <a:srcRect/>
          <a:stretch/>
        </p:blipFill>
        <p:spPr>
          <a:xfrm>
            <a:off x="752475" y="2245967"/>
            <a:ext cx="266700" cy="381000"/>
          </a:xfrm>
          <a:prstGeom prst="rect">
            <a:avLst/>
          </a:prstGeom>
          <a:noFill/>
          <a:ln>
            <a:noFill/>
          </a:ln>
        </p:spPr>
      </p:pic>
      <p:sp>
        <p:nvSpPr>
          <p:cNvPr id="328" name="Google Shape;328;p34"/>
          <p:cNvSpPr txBox="1">
            <a:spLocks noGrp="1"/>
          </p:cNvSpPr>
          <p:nvPr>
            <p:ph type="body" idx="3"/>
          </p:nvPr>
        </p:nvSpPr>
        <p:spPr>
          <a:xfrm>
            <a:off x="1171549" y="2286115"/>
            <a:ext cx="1730502" cy="35343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sz="2000">
                <a:solidFill>
                  <a:srgbClr val="000000"/>
                </a:solidFill>
                <a:latin typeface="Arial"/>
                <a:ea typeface="Arial"/>
                <a:cs typeface="Arial"/>
                <a:sym typeface="Arial"/>
              </a:rPr>
              <a:t>represents the</a:t>
            </a:r>
            <a:endParaRPr sz="2000">
              <a:solidFill>
                <a:srgbClr val="000000"/>
              </a:solidFill>
              <a:latin typeface="Arial"/>
              <a:ea typeface="Arial"/>
              <a:cs typeface="Arial"/>
              <a:sym typeface="Arial"/>
            </a:endParaRPr>
          </a:p>
        </p:txBody>
      </p:sp>
      <p:pic>
        <p:nvPicPr>
          <p:cNvPr id="329" name="Google Shape;329;p34" descr="i super t h"/>
          <p:cNvPicPr preferRelativeResize="0"/>
          <p:nvPr/>
        </p:nvPicPr>
        <p:blipFill rotWithShape="1">
          <a:blip r:embed="rId5">
            <a:alphaModFix/>
          </a:blip>
          <a:srcRect/>
          <a:stretch/>
        </p:blipFill>
        <p:spPr>
          <a:xfrm>
            <a:off x="3039026" y="2252317"/>
            <a:ext cx="279400" cy="381000"/>
          </a:xfrm>
          <a:prstGeom prst="rect">
            <a:avLst/>
          </a:prstGeom>
          <a:noFill/>
          <a:ln>
            <a:noFill/>
          </a:ln>
        </p:spPr>
      </p:pic>
      <p:sp>
        <p:nvSpPr>
          <p:cNvPr id="330" name="Google Shape;330;p34"/>
          <p:cNvSpPr txBox="1">
            <a:spLocks noGrp="1"/>
          </p:cNvSpPr>
          <p:nvPr>
            <p:ph type="body" idx="4"/>
          </p:nvPr>
        </p:nvSpPr>
        <p:spPr>
          <a:xfrm>
            <a:off x="3475915" y="2270733"/>
            <a:ext cx="3878642" cy="32887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sz="2000">
                <a:solidFill>
                  <a:srgbClr val="000000"/>
                </a:solidFill>
                <a:latin typeface="Arial"/>
                <a:ea typeface="Arial"/>
                <a:cs typeface="Arial"/>
                <a:sym typeface="Arial"/>
              </a:rPr>
              <a:t>outcome in the sample space. Let</a:t>
            </a:r>
            <a:endParaRPr sz="2000">
              <a:solidFill>
                <a:srgbClr val="000000"/>
              </a:solidFill>
              <a:latin typeface="Arial"/>
              <a:ea typeface="Arial"/>
              <a:cs typeface="Arial"/>
              <a:sym typeface="Arial"/>
            </a:endParaRPr>
          </a:p>
        </p:txBody>
      </p:sp>
      <p:pic>
        <p:nvPicPr>
          <p:cNvPr id="331" name="Google Shape;331;p34" descr="P of O sub i"/>
          <p:cNvPicPr preferRelativeResize="0"/>
          <p:nvPr/>
        </p:nvPicPr>
        <p:blipFill rotWithShape="1">
          <a:blip r:embed="rId6">
            <a:alphaModFix/>
          </a:blip>
          <a:srcRect/>
          <a:stretch/>
        </p:blipFill>
        <p:spPr>
          <a:xfrm>
            <a:off x="752475" y="2732984"/>
            <a:ext cx="723900" cy="419100"/>
          </a:xfrm>
          <a:prstGeom prst="rect">
            <a:avLst/>
          </a:prstGeom>
          <a:noFill/>
          <a:ln>
            <a:noFill/>
          </a:ln>
        </p:spPr>
      </p:pic>
      <p:sp>
        <p:nvSpPr>
          <p:cNvPr id="332" name="Google Shape;332;p34"/>
          <p:cNvSpPr txBox="1">
            <a:spLocks noGrp="1"/>
          </p:cNvSpPr>
          <p:nvPr>
            <p:ph type="body" idx="5"/>
          </p:nvPr>
        </p:nvSpPr>
        <p:spPr>
          <a:xfrm>
            <a:off x="1600962" y="2778618"/>
            <a:ext cx="5302758" cy="3315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sz="2000">
                <a:solidFill>
                  <a:srgbClr val="000000"/>
                </a:solidFill>
                <a:latin typeface="Arial"/>
                <a:ea typeface="Arial"/>
                <a:cs typeface="Arial"/>
                <a:sym typeface="Arial"/>
              </a:rPr>
              <a:t>be the probability associated with the outcome</a:t>
            </a:r>
            <a:endParaRPr sz="2000">
              <a:solidFill>
                <a:srgbClr val="000000"/>
              </a:solidFill>
              <a:latin typeface="Arial"/>
              <a:ea typeface="Arial"/>
              <a:cs typeface="Arial"/>
              <a:sym typeface="Arial"/>
            </a:endParaRPr>
          </a:p>
        </p:txBody>
      </p:sp>
      <p:pic>
        <p:nvPicPr>
          <p:cNvPr id="333" name="Google Shape;333;p34" descr="O sub i."/>
          <p:cNvPicPr preferRelativeResize="0"/>
          <p:nvPr/>
        </p:nvPicPr>
        <p:blipFill rotWithShape="1">
          <a:blip r:embed="rId7">
            <a:alphaModFix/>
          </a:blip>
          <a:srcRect/>
          <a:stretch/>
        </p:blipFill>
        <p:spPr>
          <a:xfrm>
            <a:off x="7050225" y="2732984"/>
            <a:ext cx="342900" cy="381000"/>
          </a:xfrm>
          <a:prstGeom prst="rect">
            <a:avLst/>
          </a:prstGeom>
          <a:noFill/>
          <a:ln>
            <a:noFill/>
          </a:ln>
        </p:spPr>
      </p:pic>
      <p:sp>
        <p:nvSpPr>
          <p:cNvPr id="334" name="Google Shape;334;p34"/>
          <p:cNvSpPr txBox="1">
            <a:spLocks noGrp="1"/>
          </p:cNvSpPr>
          <p:nvPr>
            <p:ph type="body" idx="6"/>
          </p:nvPr>
        </p:nvSpPr>
        <p:spPr>
          <a:xfrm>
            <a:off x="457200" y="3247238"/>
            <a:ext cx="8229600" cy="867959"/>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000"/>
              <a:buChar char="•"/>
            </a:pPr>
            <a:r>
              <a:rPr lang="en-US" sz="2000">
                <a:solidFill>
                  <a:srgbClr val="000000"/>
                </a:solidFill>
                <a:latin typeface="Arial"/>
                <a:ea typeface="Arial"/>
                <a:cs typeface="Arial"/>
                <a:sym typeface="Arial"/>
              </a:rPr>
              <a:t>The probability associated with any outcome must be between 0 and 1.</a:t>
            </a:r>
            <a:endParaRPr sz="2000">
              <a:solidFill>
                <a:srgbClr val="000000"/>
              </a:solidFill>
              <a:latin typeface="Arial"/>
              <a:ea typeface="Arial"/>
              <a:cs typeface="Arial"/>
              <a:sym typeface="Arial"/>
            </a:endParaRPr>
          </a:p>
        </p:txBody>
      </p:sp>
      <p:pic>
        <p:nvPicPr>
          <p:cNvPr id="335" name="Google Shape;335;p34" descr="0 less than or equal to P of O sub i less than or equal to 1 for each outcome O sub i. This equation is labeled, 5.4"/>
          <p:cNvPicPr preferRelativeResize="0"/>
          <p:nvPr/>
        </p:nvPicPr>
        <p:blipFill rotWithShape="1">
          <a:blip r:embed="rId8">
            <a:alphaModFix/>
          </a:blip>
          <a:srcRect/>
          <a:stretch/>
        </p:blipFill>
        <p:spPr>
          <a:xfrm>
            <a:off x="1922463" y="4230688"/>
            <a:ext cx="5537200" cy="406400"/>
          </a:xfrm>
          <a:prstGeom prst="rect">
            <a:avLst/>
          </a:prstGeom>
          <a:noFill/>
          <a:ln>
            <a:noFill/>
          </a:ln>
        </p:spPr>
      </p:pic>
      <p:sp>
        <p:nvSpPr>
          <p:cNvPr id="336" name="Google Shape;336;p34"/>
          <p:cNvSpPr txBox="1">
            <a:spLocks noGrp="1"/>
          </p:cNvSpPr>
          <p:nvPr>
            <p:ph type="body" idx="7"/>
          </p:nvPr>
        </p:nvSpPr>
        <p:spPr>
          <a:xfrm>
            <a:off x="457200" y="4752698"/>
            <a:ext cx="8229600" cy="89980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000"/>
              <a:buChar char="•"/>
            </a:pPr>
            <a:r>
              <a:rPr lang="en-US" sz="2000">
                <a:solidFill>
                  <a:srgbClr val="000000"/>
                </a:solidFill>
                <a:latin typeface="Arial"/>
                <a:ea typeface="Arial"/>
                <a:cs typeface="Arial"/>
                <a:sym typeface="Arial"/>
              </a:rPr>
              <a:t>The sum of the probabilities over all possible outcomes must be equal to 1.</a:t>
            </a:r>
            <a:endParaRPr sz="2000">
              <a:solidFill>
                <a:srgbClr val="000000"/>
              </a:solidFill>
              <a:latin typeface="Arial"/>
              <a:ea typeface="Arial"/>
              <a:cs typeface="Arial"/>
              <a:sym typeface="Arial"/>
            </a:endParaRPr>
          </a:p>
        </p:txBody>
      </p:sp>
      <p:pic>
        <p:nvPicPr>
          <p:cNvPr id="337" name="Google Shape;337;p34" descr="P of O sub 1 + P of O sub 2 + ellipsis + P of O sub n = 1. This equation is labeled, 5.5"/>
          <p:cNvPicPr preferRelativeResize="0"/>
          <p:nvPr/>
        </p:nvPicPr>
        <p:blipFill rotWithShape="1">
          <a:blip r:embed="rId9">
            <a:alphaModFix/>
          </a:blip>
          <a:srcRect/>
          <a:stretch/>
        </p:blipFill>
        <p:spPr>
          <a:xfrm>
            <a:off x="1763713" y="5768108"/>
            <a:ext cx="5549900" cy="38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Probabilities Associated with Events</a:t>
            </a:r>
            <a:endParaRPr sz="3600" b="1" i="0" u="none" strike="noStrike" cap="none">
              <a:solidFill>
                <a:srgbClr val="007FA3"/>
              </a:solidFill>
              <a:latin typeface="Arial"/>
              <a:ea typeface="Arial"/>
              <a:cs typeface="Arial"/>
              <a:sym typeface="Arial"/>
            </a:endParaRPr>
          </a:p>
        </p:txBody>
      </p:sp>
      <p:sp>
        <p:nvSpPr>
          <p:cNvPr id="343" name="Google Shape;343;p35"/>
          <p:cNvSpPr txBox="1">
            <a:spLocks noGrp="1"/>
          </p:cNvSpPr>
          <p:nvPr>
            <p:ph type="body" idx="1"/>
          </p:nvPr>
        </p:nvSpPr>
        <p:spPr>
          <a:xfrm>
            <a:off x="457200" y="1600200"/>
            <a:ext cx="8229600" cy="2734056"/>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An </a:t>
            </a:r>
            <a:r>
              <a:rPr lang="en-US" b="1" i="0" u="none" strike="noStrike" cap="none">
                <a:solidFill>
                  <a:srgbClr val="000000"/>
                </a:solidFill>
                <a:latin typeface="Arial"/>
                <a:ea typeface="Arial"/>
                <a:cs typeface="Arial"/>
                <a:sym typeface="Arial"/>
              </a:rPr>
              <a:t>event</a:t>
            </a:r>
            <a:r>
              <a:rPr lang="en-US" b="0" i="0" u="none" strike="noStrike" cap="none">
                <a:solidFill>
                  <a:srgbClr val="000000"/>
                </a:solidFill>
                <a:latin typeface="Arial"/>
                <a:ea typeface="Arial"/>
                <a:cs typeface="Arial"/>
                <a:sym typeface="Arial"/>
              </a:rPr>
              <a:t> is a collection of one or more outcomes from a sample space.</a:t>
            </a:r>
            <a:endParaRPr>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700"/>
              <a:buFont typeface="Arial"/>
              <a:buChar char="•"/>
            </a:pPr>
            <a:r>
              <a:rPr lang="en-US" b="1" i="0" u="none" strike="noStrike" cap="none">
                <a:solidFill>
                  <a:srgbClr val="000000"/>
                </a:solidFill>
                <a:latin typeface="Arial"/>
                <a:ea typeface="Arial"/>
                <a:cs typeface="Arial"/>
                <a:sym typeface="Arial"/>
              </a:rPr>
              <a:t>Rule 1</a:t>
            </a:r>
            <a:r>
              <a:rPr lang="en-US" b="0" i="0" u="none" strike="noStrike" cap="none">
                <a:solidFill>
                  <a:srgbClr val="000000"/>
                </a:solidFill>
                <a:latin typeface="Arial"/>
                <a:ea typeface="Arial"/>
                <a:cs typeface="Arial"/>
                <a:sym typeface="Arial"/>
              </a:rPr>
              <a:t>. The probability of any event is the sum of the probabilities of the outcomes that comprise that event.</a:t>
            </a:r>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5.7: Computing the Probability of an Event</a:t>
            </a:r>
            <a:endParaRPr sz="3600" b="1" i="0" u="none" strike="noStrike" cap="none">
              <a:solidFill>
                <a:srgbClr val="007FA3"/>
              </a:solidFill>
              <a:latin typeface="Arial"/>
              <a:ea typeface="Arial"/>
              <a:cs typeface="Arial"/>
              <a:sym typeface="Arial"/>
            </a:endParaRPr>
          </a:p>
        </p:txBody>
      </p:sp>
      <p:sp>
        <p:nvSpPr>
          <p:cNvPr id="349" name="Google Shape;349;p36"/>
          <p:cNvSpPr txBox="1">
            <a:spLocks noGrp="1"/>
          </p:cNvSpPr>
          <p:nvPr>
            <p:ph type="body" idx="1"/>
          </p:nvPr>
        </p:nvSpPr>
        <p:spPr>
          <a:xfrm>
            <a:off x="457200" y="1600200"/>
            <a:ext cx="3538728" cy="4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b="0" i="0" u="none" strike="noStrike" cap="none">
                <a:solidFill>
                  <a:schemeClr val="dk1"/>
                </a:solidFill>
                <a:latin typeface="Arial"/>
                <a:ea typeface="Arial"/>
                <a:cs typeface="Arial"/>
                <a:sym typeface="Arial"/>
              </a:rPr>
              <a:t>Consider the events:</a:t>
            </a:r>
            <a:endParaRPr b="0" i="0" u="none" strike="noStrike" cap="none">
              <a:solidFill>
                <a:schemeClr val="dk1"/>
              </a:solidFill>
              <a:latin typeface="Arial"/>
              <a:ea typeface="Arial"/>
              <a:cs typeface="Arial"/>
              <a:sym typeface="Arial"/>
            </a:endParaRPr>
          </a:p>
        </p:txBody>
      </p:sp>
      <p:sp>
        <p:nvSpPr>
          <p:cNvPr id="350" name="Google Shape;350;p36"/>
          <p:cNvSpPr txBox="1">
            <a:spLocks noGrp="1"/>
          </p:cNvSpPr>
          <p:nvPr>
            <p:ph type="body" idx="2"/>
          </p:nvPr>
        </p:nvSpPr>
        <p:spPr>
          <a:xfrm>
            <a:off x="457200" y="2143517"/>
            <a:ext cx="4645151" cy="672835"/>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Rolling 7 or 11 on two dice</a:t>
            </a:r>
            <a:endParaRPr b="0" i="0" u="none" strike="noStrike" cap="none">
              <a:solidFill>
                <a:schemeClr val="dk1"/>
              </a:solidFill>
              <a:latin typeface="Arial"/>
              <a:ea typeface="Arial"/>
              <a:cs typeface="Arial"/>
              <a:sym typeface="Arial"/>
            </a:endParaRPr>
          </a:p>
        </p:txBody>
      </p:sp>
      <p:sp>
        <p:nvSpPr>
          <p:cNvPr id="351" name="Google Shape;351;p36"/>
          <p:cNvSpPr txBox="1">
            <a:spLocks noGrp="1"/>
          </p:cNvSpPr>
          <p:nvPr>
            <p:ph type="body" idx="3"/>
          </p:nvPr>
        </p:nvSpPr>
        <p:spPr>
          <a:xfrm>
            <a:off x="735158" y="2956981"/>
            <a:ext cx="1796902" cy="48587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700"/>
              <a:buNone/>
            </a:pPr>
            <a:r>
              <a:rPr lang="en-US"/>
              <a:t>Probability</a:t>
            </a:r>
            <a:endParaRPr/>
          </a:p>
        </p:txBody>
      </p:sp>
      <p:pic>
        <p:nvPicPr>
          <p:cNvPr id="352" name="Google Shape;352;p36" descr="= 6 30 sixths + 2 30 sixths = 8 30 sixths."/>
          <p:cNvPicPr preferRelativeResize="0"/>
          <p:nvPr/>
        </p:nvPicPr>
        <p:blipFill rotWithShape="1">
          <a:blip r:embed="rId3">
            <a:alphaModFix/>
          </a:blip>
          <a:srcRect/>
          <a:stretch/>
        </p:blipFill>
        <p:spPr>
          <a:xfrm>
            <a:off x="2608516" y="2879121"/>
            <a:ext cx="2082800" cy="673100"/>
          </a:xfrm>
          <a:prstGeom prst="rect">
            <a:avLst/>
          </a:prstGeom>
          <a:noFill/>
          <a:ln>
            <a:noFill/>
          </a:ln>
        </p:spPr>
      </p:pic>
      <p:sp>
        <p:nvSpPr>
          <p:cNvPr id="353" name="Google Shape;353;p36"/>
          <p:cNvSpPr txBox="1">
            <a:spLocks noGrp="1"/>
          </p:cNvSpPr>
          <p:nvPr>
            <p:ph type="body" idx="3"/>
          </p:nvPr>
        </p:nvSpPr>
        <p:spPr>
          <a:xfrm>
            <a:off x="457200" y="3647217"/>
            <a:ext cx="6112209" cy="480264"/>
          </a:xfrm>
          <a:prstGeom prst="rect">
            <a:avLst/>
          </a:prstGeom>
          <a:noFill/>
          <a:ln>
            <a:noFill/>
          </a:ln>
        </p:spPr>
        <p:txBody>
          <a:bodyPr spcFirstLastPara="1" wrap="square" lIns="0" tIns="0" rIns="0" bIns="0" anchor="t" anchorCtr="0">
            <a:noAutofit/>
          </a:bodyPr>
          <a:lstStyle/>
          <a:p>
            <a:pPr marL="255600" lvl="0" indent="-255600" algn="l" rtl="0">
              <a:lnSpc>
                <a:spcPct val="100000"/>
              </a:lnSpc>
              <a:spcBef>
                <a:spcPts val="0"/>
              </a:spcBef>
              <a:spcAft>
                <a:spcPts val="0"/>
              </a:spcAft>
              <a:buSzPts val="2800"/>
              <a:buChar char="•"/>
            </a:pPr>
            <a:r>
              <a:rPr lang="en-US"/>
              <a:t>Repair a computer in 7 days or less</a:t>
            </a:r>
            <a:endParaRPr/>
          </a:p>
        </p:txBody>
      </p:sp>
      <p:sp>
        <p:nvSpPr>
          <p:cNvPr id="354" name="Google Shape;354;p36"/>
          <p:cNvSpPr txBox="1">
            <a:spLocks noGrp="1"/>
          </p:cNvSpPr>
          <p:nvPr>
            <p:ph type="body" idx="4"/>
          </p:nvPr>
        </p:nvSpPr>
        <p:spPr>
          <a:xfrm>
            <a:off x="735158" y="4204374"/>
            <a:ext cx="2074860" cy="51206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700"/>
              <a:buNone/>
            </a:pPr>
            <a:r>
              <a:rPr lang="en-US"/>
              <a:t>Probability =</a:t>
            </a:r>
            <a:endParaRPr/>
          </a:p>
        </p:txBody>
      </p:sp>
      <p:pic>
        <p:nvPicPr>
          <p:cNvPr id="355" name="Google Shape;355;p36" descr="= O sub 1 + O sub 2 + O sub 3 + O sub 4 + O sub 5 + O sub 6 + O sub 7"/>
          <p:cNvPicPr preferRelativeResize="0"/>
          <p:nvPr/>
        </p:nvPicPr>
        <p:blipFill rotWithShape="1">
          <a:blip r:embed="rId4">
            <a:alphaModFix/>
          </a:blip>
          <a:srcRect/>
          <a:stretch/>
        </p:blipFill>
        <p:spPr>
          <a:xfrm>
            <a:off x="735158" y="4782311"/>
            <a:ext cx="4559300" cy="431800"/>
          </a:xfrm>
          <a:prstGeom prst="rect">
            <a:avLst/>
          </a:prstGeom>
          <a:noFill/>
          <a:ln>
            <a:noFill/>
          </a:ln>
        </p:spPr>
      </p:pic>
      <p:pic>
        <p:nvPicPr>
          <p:cNvPr id="356" name="Google Shape;356;p36" descr="= 0.032"/>
          <p:cNvPicPr preferRelativeResize="0"/>
          <p:nvPr/>
        </p:nvPicPr>
        <p:blipFill rotWithShape="1">
          <a:blip r:embed="rId5">
            <a:alphaModFix/>
          </a:blip>
          <a:srcRect/>
          <a:stretch/>
        </p:blipFill>
        <p:spPr>
          <a:xfrm>
            <a:off x="705960" y="5304718"/>
            <a:ext cx="1079500" cy="317500"/>
          </a:xfrm>
          <a:prstGeom prst="rect">
            <a:avLst/>
          </a:prstGeom>
          <a:noFill/>
          <a:ln>
            <a:noFill/>
          </a:ln>
        </p:spPr>
      </p:pic>
      <p:graphicFrame>
        <p:nvGraphicFramePr>
          <p:cNvPr id="357" name="Google Shape;357;p36"/>
          <p:cNvGraphicFramePr/>
          <p:nvPr/>
        </p:nvGraphicFramePr>
        <p:xfrm>
          <a:off x="6726936" y="1435608"/>
          <a:ext cx="1797700" cy="3170050"/>
        </p:xfrm>
        <a:graphic>
          <a:graphicData uri="http://schemas.openxmlformats.org/drawingml/2006/table">
            <a:tbl>
              <a:tblPr firstRow="1" bandRow="1">
                <a:noFill/>
                <a:tableStyleId>{81D66291-8A11-45BE-AF44-C5967E29D0AE}</a:tableStyleId>
              </a:tblPr>
              <a:tblGrid>
                <a:gridCol w="920625">
                  <a:extLst>
                    <a:ext uri="{9D8B030D-6E8A-4147-A177-3AD203B41FA5}">
                      <a16:colId xmlns:a16="http://schemas.microsoft.com/office/drawing/2014/main" val="20000"/>
                    </a:ext>
                  </a:extLst>
                </a:gridCol>
                <a:gridCol w="877075">
                  <a:extLst>
                    <a:ext uri="{9D8B030D-6E8A-4147-A177-3AD203B41FA5}">
                      <a16:colId xmlns:a16="http://schemas.microsoft.com/office/drawing/2014/main" val="20001"/>
                    </a:ext>
                  </a:extLst>
                </a:gridCol>
              </a:tblGrid>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dk1"/>
                          </a:solidFill>
                        </a:rPr>
                        <a:t>Die Sum</a:t>
                      </a:r>
                      <a:endParaRPr sz="1000" b="1"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dk1"/>
                          </a:solidFill>
                        </a:rPr>
                        <a:t>Frequency</a:t>
                      </a:r>
                      <a:endParaRPr sz="1000" b="1"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2</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1</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3</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2</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4</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3</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5</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4</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6</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5</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5"/>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7</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6</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8</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5</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7"/>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9</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4</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8"/>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10</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3</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09"/>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11</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2</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10"/>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12</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1</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11"/>
                  </a:ext>
                </a:extLst>
              </a:tr>
              <a:tr h="236500">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Sum</a:t>
                      </a:r>
                      <a:endParaRPr sz="1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solidFill>
                            <a:schemeClr val="dk1"/>
                          </a:solidFill>
                        </a:rPr>
                        <a:t>36</a:t>
                      </a:r>
                      <a:endParaRPr sz="1000" u="none" strike="noStrike" cap="none">
                        <a:solidFill>
                          <a:schemeClr val="dk1"/>
                        </a:solidFill>
                      </a:endParaRPr>
                    </a:p>
                  </a:txBody>
                  <a:tcPr marL="91450" marR="91450" marT="45725" marB="45725"/>
                </a:tc>
                <a:extLst>
                  <a:ext uri="{0D108BD9-81ED-4DB2-BD59-A6C34878D82A}">
                    <a16:rowId xmlns:a16="http://schemas.microsoft.com/office/drawing/2014/main" val="10012"/>
                  </a:ext>
                </a:extLst>
              </a:tr>
            </a:tbl>
          </a:graphicData>
        </a:graphic>
      </p:graphicFrame>
      <p:pic>
        <p:nvPicPr>
          <p:cNvPr id="358" name="Google Shape;358;p36" descr="The table for computer repair times is as follows. The table has 8 rows and 3 columns. The columns have the following headings from left to right. Days, Frequency, and Relative Frequency. The row entries are as follows. 0, 0, 0.000. 1, 0, 0.000. 2, 0, 0.000. 3, 0, 0.000. 4, 0, 0.000. 5, 1, 0.004. 6, 2, 0.008. 7, 5, 0.020."/>
          <p:cNvPicPr preferRelativeResize="0"/>
          <p:nvPr/>
        </p:nvPicPr>
        <p:blipFill rotWithShape="1">
          <a:blip r:embed="rId6">
            <a:alphaModFix/>
          </a:blip>
          <a:srcRect/>
          <a:stretch/>
        </p:blipFill>
        <p:spPr>
          <a:xfrm>
            <a:off x="6725785" y="4693716"/>
            <a:ext cx="1800000" cy="16714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Complement of an Event</a:t>
            </a:r>
            <a:endParaRPr sz="3600" b="1" i="0" u="none" strike="noStrike" cap="none">
              <a:solidFill>
                <a:srgbClr val="007FA3"/>
              </a:solidFill>
              <a:latin typeface="Arial"/>
              <a:ea typeface="Arial"/>
              <a:cs typeface="Arial"/>
              <a:sym typeface="Arial"/>
            </a:endParaRPr>
          </a:p>
        </p:txBody>
      </p:sp>
      <p:sp>
        <p:nvSpPr>
          <p:cNvPr id="364" name="Google Shape;364;p37"/>
          <p:cNvSpPr txBox="1">
            <a:spLocks noGrp="1"/>
          </p:cNvSpPr>
          <p:nvPr>
            <p:ph type="body" idx="1"/>
          </p:nvPr>
        </p:nvSpPr>
        <p:spPr>
          <a:xfrm>
            <a:off x="457200" y="1600201"/>
            <a:ext cx="8229600" cy="685799"/>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If </a:t>
            </a:r>
            <a:r>
              <a:rPr lang="en-US" b="0" i="1" u="none" strike="noStrike" cap="none">
                <a:solidFill>
                  <a:schemeClr val="dk1"/>
                </a:solidFill>
                <a:latin typeface="Arial"/>
                <a:ea typeface="Arial"/>
                <a:cs typeface="Arial"/>
                <a:sym typeface="Arial"/>
              </a:rPr>
              <a:t>A</a:t>
            </a:r>
            <a:r>
              <a:rPr lang="en-US" b="0" i="0" u="none" strike="noStrike" cap="none">
                <a:solidFill>
                  <a:schemeClr val="dk1"/>
                </a:solidFill>
                <a:latin typeface="Arial"/>
                <a:ea typeface="Arial"/>
                <a:cs typeface="Arial"/>
                <a:sym typeface="Arial"/>
              </a:rPr>
              <a:t> is any event, the complement of </a:t>
            </a:r>
            <a:r>
              <a:rPr lang="en-US" b="0" i="1" u="none" strike="noStrike" cap="none">
                <a:solidFill>
                  <a:schemeClr val="dk1"/>
                </a:solidFill>
                <a:latin typeface="Arial"/>
                <a:ea typeface="Arial"/>
                <a:cs typeface="Arial"/>
                <a:sym typeface="Arial"/>
              </a:rPr>
              <a:t>A</a:t>
            </a:r>
            <a:r>
              <a:rPr lang="en-US" b="0" i="0" u="none" strike="noStrike" cap="none">
                <a:solidFill>
                  <a:schemeClr val="dk1"/>
                </a:solidFill>
                <a:latin typeface="Arial"/>
                <a:ea typeface="Arial"/>
                <a:cs typeface="Arial"/>
                <a:sym typeface="Arial"/>
              </a:rPr>
              <a:t>, denoted</a:t>
            </a:r>
            <a:endParaRPr>
              <a:latin typeface="Arial"/>
              <a:ea typeface="Arial"/>
              <a:cs typeface="Arial"/>
              <a:sym typeface="Arial"/>
            </a:endParaRPr>
          </a:p>
        </p:txBody>
      </p:sp>
      <p:pic>
        <p:nvPicPr>
          <p:cNvPr id="365" name="Google Shape;365;p37" descr="A to the c power,"/>
          <p:cNvPicPr preferRelativeResize="0"/>
          <p:nvPr/>
        </p:nvPicPr>
        <p:blipFill rotWithShape="1">
          <a:blip r:embed="rId3">
            <a:alphaModFix/>
          </a:blip>
          <a:srcRect/>
          <a:stretch/>
        </p:blipFill>
        <p:spPr>
          <a:xfrm>
            <a:off x="668782" y="2383049"/>
            <a:ext cx="495300" cy="381000"/>
          </a:xfrm>
          <a:prstGeom prst="rect">
            <a:avLst/>
          </a:prstGeom>
          <a:noFill/>
          <a:ln>
            <a:noFill/>
          </a:ln>
        </p:spPr>
      </p:pic>
      <p:sp>
        <p:nvSpPr>
          <p:cNvPr id="366" name="Google Shape;366;p37"/>
          <p:cNvSpPr txBox="1">
            <a:spLocks noGrp="1"/>
          </p:cNvSpPr>
          <p:nvPr>
            <p:ph type="body" idx="2"/>
          </p:nvPr>
        </p:nvSpPr>
        <p:spPr>
          <a:xfrm>
            <a:off x="1271716" y="2343659"/>
            <a:ext cx="7195628" cy="45978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b="0" i="0" u="none" strike="noStrike" cap="none">
                <a:solidFill>
                  <a:schemeClr val="dk1"/>
                </a:solidFill>
                <a:latin typeface="Arial"/>
                <a:ea typeface="Arial"/>
                <a:cs typeface="Arial"/>
                <a:sym typeface="Arial"/>
              </a:rPr>
              <a:t>consists of all outcomes in the sample space</a:t>
            </a:r>
            <a:endParaRPr b="0" i="0" u="none" strike="noStrike" cap="none">
              <a:solidFill>
                <a:schemeClr val="dk1"/>
              </a:solidFill>
              <a:latin typeface="Arial"/>
              <a:ea typeface="Arial"/>
              <a:cs typeface="Arial"/>
              <a:sym typeface="Arial"/>
            </a:endParaRPr>
          </a:p>
        </p:txBody>
      </p:sp>
      <p:sp>
        <p:nvSpPr>
          <p:cNvPr id="367" name="Google Shape;367;p37"/>
          <p:cNvSpPr txBox="1">
            <a:spLocks noGrp="1"/>
          </p:cNvSpPr>
          <p:nvPr>
            <p:ph type="body" idx="3"/>
          </p:nvPr>
        </p:nvSpPr>
        <p:spPr>
          <a:xfrm>
            <a:off x="668782" y="2861098"/>
            <a:ext cx="1461770" cy="44903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b="0" i="0" u="none" strike="noStrike" cap="none">
                <a:solidFill>
                  <a:schemeClr val="dk1"/>
                </a:solidFill>
                <a:latin typeface="Arial"/>
                <a:ea typeface="Arial"/>
                <a:cs typeface="Arial"/>
                <a:sym typeface="Arial"/>
              </a:rPr>
              <a:t>not in </a:t>
            </a:r>
            <a:r>
              <a:rPr lang="en-US" b="0" i="1" u="none" strike="noStrike" cap="none">
                <a:solidFill>
                  <a:schemeClr val="dk1"/>
                </a:solidFill>
                <a:latin typeface="Arial"/>
                <a:ea typeface="Arial"/>
                <a:cs typeface="Arial"/>
                <a:sym typeface="Arial"/>
              </a:rPr>
              <a:t>A</a:t>
            </a:r>
            <a:r>
              <a:rPr lang="en-US" b="0" i="0" u="none" strike="noStrike" cap="none">
                <a:solidFill>
                  <a:schemeClr val="dk1"/>
                </a:solidFill>
                <a:latin typeface="Arial"/>
                <a:ea typeface="Arial"/>
                <a:cs typeface="Arial"/>
                <a:sym typeface="Arial"/>
              </a:rPr>
              <a:t>.</a:t>
            </a:r>
            <a:endParaRPr>
              <a:latin typeface="Arial"/>
              <a:ea typeface="Arial"/>
              <a:cs typeface="Arial"/>
              <a:sym typeface="Arial"/>
            </a:endParaRPr>
          </a:p>
        </p:txBody>
      </p:sp>
      <p:sp>
        <p:nvSpPr>
          <p:cNvPr id="368" name="Google Shape;368;p37"/>
          <p:cNvSpPr txBox="1">
            <a:spLocks noGrp="1"/>
          </p:cNvSpPr>
          <p:nvPr>
            <p:ph type="body" idx="4"/>
          </p:nvPr>
        </p:nvSpPr>
        <p:spPr>
          <a:xfrm>
            <a:off x="457200" y="3462041"/>
            <a:ext cx="8229600" cy="661904"/>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800"/>
              <a:buFont typeface="Arial"/>
              <a:buChar char="•"/>
            </a:pPr>
            <a:r>
              <a:rPr lang="en-US" b="1" i="0" u="none" strike="noStrike" cap="none">
                <a:solidFill>
                  <a:schemeClr val="dk1"/>
                </a:solidFill>
                <a:latin typeface="Arial"/>
                <a:ea typeface="Arial"/>
                <a:cs typeface="Arial"/>
                <a:sym typeface="Arial"/>
              </a:rPr>
              <a:t>Rule 2</a:t>
            </a:r>
            <a:r>
              <a:rPr lang="en-US" b="0" i="0" u="none" strike="noStrike" cap="none">
                <a:solidFill>
                  <a:schemeClr val="dk1"/>
                </a:solidFill>
                <a:latin typeface="Arial"/>
                <a:ea typeface="Arial"/>
                <a:cs typeface="Arial"/>
                <a:sym typeface="Arial"/>
              </a:rPr>
              <a:t>. The probability of the complement of any</a:t>
            </a:r>
            <a:endParaRPr b="0" i="0" u="none" strike="noStrike" cap="none">
              <a:solidFill>
                <a:schemeClr val="dk1"/>
              </a:solidFill>
              <a:latin typeface="Arial"/>
              <a:ea typeface="Arial"/>
              <a:cs typeface="Arial"/>
              <a:sym typeface="Arial"/>
            </a:endParaRPr>
          </a:p>
        </p:txBody>
      </p:sp>
      <p:sp>
        <p:nvSpPr>
          <p:cNvPr id="369" name="Google Shape;369;p37"/>
          <p:cNvSpPr txBox="1">
            <a:spLocks noGrp="1"/>
          </p:cNvSpPr>
          <p:nvPr>
            <p:ph type="body" idx="5"/>
          </p:nvPr>
        </p:nvSpPr>
        <p:spPr>
          <a:xfrm>
            <a:off x="725424" y="4201985"/>
            <a:ext cx="1716024" cy="4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b="0" i="0" u="none" strike="noStrike" cap="none">
                <a:solidFill>
                  <a:schemeClr val="dk1"/>
                </a:solidFill>
                <a:latin typeface="Arial"/>
                <a:ea typeface="Arial"/>
                <a:cs typeface="Arial"/>
                <a:sym typeface="Arial"/>
              </a:rPr>
              <a:t>event </a:t>
            </a:r>
            <a:r>
              <a:rPr lang="en-US" b="0" i="1" u="none" strike="noStrike" cap="none">
                <a:solidFill>
                  <a:schemeClr val="dk1"/>
                </a:solidFill>
                <a:latin typeface="Arial"/>
                <a:ea typeface="Arial"/>
                <a:cs typeface="Arial"/>
                <a:sym typeface="Arial"/>
              </a:rPr>
              <a:t>A</a:t>
            </a:r>
            <a:r>
              <a:rPr lang="en-US" b="0" i="0" u="none" strike="noStrike" cap="none">
                <a:solidFill>
                  <a:schemeClr val="dk1"/>
                </a:solidFill>
                <a:latin typeface="Arial"/>
                <a:ea typeface="Arial"/>
                <a:cs typeface="Arial"/>
                <a:sym typeface="Arial"/>
              </a:rPr>
              <a:t> is</a:t>
            </a:r>
            <a:endParaRPr>
              <a:latin typeface="Arial"/>
              <a:ea typeface="Arial"/>
              <a:cs typeface="Arial"/>
              <a:sym typeface="Arial"/>
            </a:endParaRPr>
          </a:p>
        </p:txBody>
      </p:sp>
      <p:pic>
        <p:nvPicPr>
          <p:cNvPr id="370" name="Google Shape;370;p37" descr="P of A to the c power = 1 minus P of A."/>
          <p:cNvPicPr preferRelativeResize="0"/>
          <p:nvPr/>
        </p:nvPicPr>
        <p:blipFill rotWithShape="1">
          <a:blip r:embed="rId4">
            <a:alphaModFix/>
          </a:blip>
          <a:srcRect/>
          <a:stretch/>
        </p:blipFill>
        <p:spPr>
          <a:xfrm>
            <a:off x="2487168" y="4205164"/>
            <a:ext cx="2362200" cy="50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a:solidFill>
                  <a:srgbClr val="007FA3"/>
                </a:solidFill>
                <a:latin typeface="Arial"/>
                <a:ea typeface="Arial"/>
                <a:cs typeface="Arial"/>
                <a:sym typeface="Arial"/>
              </a:rPr>
              <a:t>Example 5.8: Computing the Probability of the Complement of an Event</a:t>
            </a:r>
            <a:endParaRPr sz="3400" b="1" i="0" u="none" strike="noStrike" cap="none">
              <a:solidFill>
                <a:srgbClr val="007FA3"/>
              </a:solidFill>
              <a:latin typeface="Arial"/>
              <a:ea typeface="Arial"/>
              <a:cs typeface="Arial"/>
              <a:sym typeface="Arial"/>
            </a:endParaRPr>
          </a:p>
        </p:txBody>
      </p:sp>
      <p:sp>
        <p:nvSpPr>
          <p:cNvPr id="376" name="Google Shape;376;p38"/>
          <p:cNvSpPr txBox="1">
            <a:spLocks noGrp="1"/>
          </p:cNvSpPr>
          <p:nvPr>
            <p:ph type="body" idx="1"/>
          </p:nvPr>
        </p:nvSpPr>
        <p:spPr>
          <a:xfrm>
            <a:off x="457200" y="1600201"/>
            <a:ext cx="2478024" cy="4571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b="0" i="0" u="none" strike="noStrike" cap="none">
                <a:solidFill>
                  <a:schemeClr val="dk1"/>
                </a:solidFill>
                <a:latin typeface="Arial"/>
                <a:ea typeface="Arial"/>
                <a:cs typeface="Arial"/>
                <a:sym typeface="Arial"/>
              </a:rPr>
              <a:t>Dice Example:</a:t>
            </a:r>
            <a:endParaRPr b="0" i="0" u="none" strike="noStrike" cap="none">
              <a:solidFill>
                <a:schemeClr val="dk1"/>
              </a:solidFill>
              <a:latin typeface="Arial"/>
              <a:ea typeface="Arial"/>
              <a:cs typeface="Arial"/>
              <a:sym typeface="Arial"/>
            </a:endParaRPr>
          </a:p>
        </p:txBody>
      </p:sp>
      <p:sp>
        <p:nvSpPr>
          <p:cNvPr id="377" name="Google Shape;377;p38"/>
          <p:cNvSpPr txBox="1">
            <a:spLocks noGrp="1"/>
          </p:cNvSpPr>
          <p:nvPr>
            <p:ph type="body" idx="2"/>
          </p:nvPr>
        </p:nvSpPr>
        <p:spPr>
          <a:xfrm>
            <a:off x="457200" y="2239811"/>
            <a:ext cx="310896" cy="68576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  </a:t>
            </a:r>
            <a:endParaRPr b="0" i="0" u="none" strike="noStrike" cap="none">
              <a:solidFill>
                <a:schemeClr val="dk1"/>
              </a:solidFill>
              <a:latin typeface="Arial"/>
              <a:ea typeface="Arial"/>
              <a:cs typeface="Arial"/>
              <a:sym typeface="Arial"/>
            </a:endParaRPr>
          </a:p>
        </p:txBody>
      </p:sp>
      <p:pic>
        <p:nvPicPr>
          <p:cNvPr id="378" name="Google Shape;378;p38" descr="A = the set of 7 and 11"/>
          <p:cNvPicPr preferRelativeResize="0"/>
          <p:nvPr/>
        </p:nvPicPr>
        <p:blipFill rotWithShape="1">
          <a:blip r:embed="rId3">
            <a:alphaModFix/>
          </a:blip>
          <a:srcRect/>
          <a:stretch/>
        </p:blipFill>
        <p:spPr>
          <a:xfrm>
            <a:off x="838914" y="2465915"/>
            <a:ext cx="1371600" cy="393700"/>
          </a:xfrm>
          <a:prstGeom prst="rect">
            <a:avLst/>
          </a:prstGeom>
          <a:noFill/>
          <a:ln>
            <a:noFill/>
          </a:ln>
        </p:spPr>
      </p:pic>
      <p:pic>
        <p:nvPicPr>
          <p:cNvPr id="379" name="Google Shape;379;p38" descr="P of A = 8 30 sixths"/>
          <p:cNvPicPr preferRelativeResize="0"/>
          <p:nvPr/>
        </p:nvPicPr>
        <p:blipFill rotWithShape="1">
          <a:blip r:embed="rId4">
            <a:alphaModFix/>
          </a:blip>
          <a:srcRect/>
          <a:stretch/>
        </p:blipFill>
        <p:spPr>
          <a:xfrm>
            <a:off x="838914" y="2955395"/>
            <a:ext cx="1422400" cy="673100"/>
          </a:xfrm>
          <a:prstGeom prst="rect">
            <a:avLst/>
          </a:prstGeom>
          <a:noFill/>
          <a:ln>
            <a:noFill/>
          </a:ln>
        </p:spPr>
      </p:pic>
      <p:sp>
        <p:nvSpPr>
          <p:cNvPr id="380" name="Google Shape;380;p38"/>
          <p:cNvSpPr txBox="1">
            <a:spLocks noGrp="1"/>
          </p:cNvSpPr>
          <p:nvPr>
            <p:ph type="body" idx="3"/>
          </p:nvPr>
        </p:nvSpPr>
        <p:spPr>
          <a:xfrm>
            <a:off x="457730" y="3648734"/>
            <a:ext cx="304801" cy="693772"/>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  </a:t>
            </a:r>
            <a:endParaRPr>
              <a:latin typeface="Arial"/>
              <a:ea typeface="Arial"/>
              <a:cs typeface="Arial"/>
              <a:sym typeface="Arial"/>
            </a:endParaRPr>
          </a:p>
        </p:txBody>
      </p:sp>
      <p:pic>
        <p:nvPicPr>
          <p:cNvPr id="381" name="Google Shape;381;p38" descr="A to the c power = the set of 2, 3, 4, 5, 6, 8, 9, 10, and 12"/>
          <p:cNvPicPr preferRelativeResize="0"/>
          <p:nvPr/>
        </p:nvPicPr>
        <p:blipFill rotWithShape="1">
          <a:blip r:embed="rId5">
            <a:alphaModFix/>
          </a:blip>
          <a:srcRect/>
          <a:stretch/>
        </p:blipFill>
        <p:spPr>
          <a:xfrm>
            <a:off x="838914" y="3795447"/>
            <a:ext cx="3530600" cy="457200"/>
          </a:xfrm>
          <a:prstGeom prst="rect">
            <a:avLst/>
          </a:prstGeom>
          <a:noFill/>
          <a:ln>
            <a:noFill/>
          </a:ln>
        </p:spPr>
      </p:pic>
      <p:sp>
        <p:nvSpPr>
          <p:cNvPr id="382" name="Google Shape;382;p38"/>
          <p:cNvSpPr txBox="1">
            <a:spLocks noGrp="1"/>
          </p:cNvSpPr>
          <p:nvPr>
            <p:ph type="body" idx="4"/>
          </p:nvPr>
        </p:nvSpPr>
        <p:spPr>
          <a:xfrm>
            <a:off x="451104" y="4463746"/>
            <a:ext cx="2484120" cy="651804"/>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Using Rule 2:</a:t>
            </a:r>
            <a:endParaRPr/>
          </a:p>
        </p:txBody>
      </p:sp>
      <p:pic>
        <p:nvPicPr>
          <p:cNvPr id="383" name="Google Shape;383;p38" descr="p of a to the c power = 1 minus 8 thirty sixths = start fraction 28 over thirty six end fraction"/>
          <p:cNvPicPr preferRelativeResize="0"/>
          <p:nvPr/>
        </p:nvPicPr>
        <p:blipFill rotWithShape="1">
          <a:blip r:embed="rId6">
            <a:alphaModFix/>
          </a:blip>
          <a:srcRect/>
          <a:stretch/>
        </p:blipFill>
        <p:spPr>
          <a:xfrm>
            <a:off x="838914" y="5287129"/>
            <a:ext cx="3263900" cy="457200"/>
          </a:xfrm>
          <a:prstGeom prst="rect">
            <a:avLst/>
          </a:prstGeom>
          <a:noFill/>
          <a:ln>
            <a:noFill/>
          </a:ln>
        </p:spPr>
      </p:pic>
      <p:graphicFrame>
        <p:nvGraphicFramePr>
          <p:cNvPr id="384" name="Google Shape;384;p38"/>
          <p:cNvGraphicFramePr/>
          <p:nvPr/>
        </p:nvGraphicFramePr>
        <p:xfrm>
          <a:off x="5867400" y="1752600"/>
          <a:ext cx="2307350" cy="3962529"/>
        </p:xfrm>
        <a:graphic>
          <a:graphicData uri="http://schemas.openxmlformats.org/drawingml/2006/table">
            <a:tbl>
              <a:tblPr firstRow="1" bandRow="1">
                <a:noFill/>
                <a:tableStyleId>{81D66291-8A11-45BE-AF44-C5967E29D0AE}</a:tableStyleId>
              </a:tblPr>
              <a:tblGrid>
                <a:gridCol w="1136750">
                  <a:extLst>
                    <a:ext uri="{9D8B030D-6E8A-4147-A177-3AD203B41FA5}">
                      <a16:colId xmlns:a16="http://schemas.microsoft.com/office/drawing/2014/main" val="20000"/>
                    </a:ext>
                  </a:extLst>
                </a:gridCol>
                <a:gridCol w="1170600">
                  <a:extLst>
                    <a:ext uri="{9D8B030D-6E8A-4147-A177-3AD203B41FA5}">
                      <a16:colId xmlns:a16="http://schemas.microsoft.com/office/drawing/2014/main" val="20001"/>
                    </a:ext>
                  </a:extLst>
                </a:gridCol>
              </a:tblGrid>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Die Sum</a:t>
                      </a:r>
                      <a:endParaRPr sz="1400" b="1"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Frequency</a:t>
                      </a:r>
                      <a:endParaRPr sz="1400" b="1"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2</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1</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3</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2</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4</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3</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5</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4</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6</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5</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5"/>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7</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6</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8</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5</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7"/>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9</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4</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8"/>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10</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3</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9"/>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11</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2</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10"/>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12</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1</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11"/>
                  </a:ext>
                </a:extLst>
              </a:tr>
              <a:tr h="2281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Sum</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36</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Union of Events</a:t>
            </a:r>
            <a:endParaRPr sz="3600" b="1" i="0" u="none" strike="noStrike" cap="none">
              <a:solidFill>
                <a:srgbClr val="007FA3"/>
              </a:solidFill>
              <a:latin typeface="Arial"/>
              <a:ea typeface="Arial"/>
              <a:cs typeface="Arial"/>
              <a:sym typeface="Arial"/>
            </a:endParaRPr>
          </a:p>
        </p:txBody>
      </p:sp>
      <p:sp>
        <p:nvSpPr>
          <p:cNvPr id="390" name="Google Shape;390;p39"/>
          <p:cNvSpPr txBox="1">
            <a:spLocks noGrp="1"/>
          </p:cNvSpPr>
          <p:nvPr>
            <p:ph type="body" idx="1"/>
          </p:nvPr>
        </p:nvSpPr>
        <p:spPr>
          <a:xfrm>
            <a:off x="457200" y="1600200"/>
            <a:ext cx="8229600" cy="987552"/>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The union of two events contains all outcomes that belong to either of the two events.</a:t>
            </a:r>
            <a:endParaRPr sz="2400" b="0" i="0" u="none" strike="noStrike" cap="none">
              <a:solidFill>
                <a:schemeClr val="dk1"/>
              </a:solidFill>
              <a:latin typeface="Arial"/>
              <a:ea typeface="Arial"/>
              <a:cs typeface="Arial"/>
              <a:sym typeface="Arial"/>
            </a:endParaRPr>
          </a:p>
        </p:txBody>
      </p:sp>
      <p:sp>
        <p:nvSpPr>
          <p:cNvPr id="391" name="Google Shape;391;p39"/>
          <p:cNvSpPr txBox="1">
            <a:spLocks noGrp="1"/>
          </p:cNvSpPr>
          <p:nvPr>
            <p:ph type="body" idx="2"/>
          </p:nvPr>
        </p:nvSpPr>
        <p:spPr>
          <a:xfrm>
            <a:off x="457200" y="2637556"/>
            <a:ext cx="8229600" cy="837164"/>
          </a:xfrm>
          <a:prstGeom prst="rect">
            <a:avLst/>
          </a:prstGeom>
          <a:noFill/>
          <a:ln>
            <a:noFill/>
          </a:ln>
        </p:spPr>
        <p:txBody>
          <a:bodyPr spcFirstLastPara="1" wrap="square" lIns="0" tIns="0" rIns="0" bIns="0" anchor="t" anchorCtr="0">
            <a:noAutofit/>
          </a:bodyPr>
          <a:lstStyle/>
          <a:p>
            <a:pPr marL="741363" marR="0" lvl="0" indent="-284163"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If </a:t>
            </a:r>
            <a:r>
              <a:rPr lang="en-US" sz="2400" b="0" i="1" u="none" strike="noStrike" cap="none">
                <a:solidFill>
                  <a:schemeClr val="dk1"/>
                </a:solidFill>
                <a:latin typeface="Arial"/>
                <a:ea typeface="Arial"/>
                <a:cs typeface="Arial"/>
                <a:sym typeface="Arial"/>
              </a:rPr>
              <a:t>A</a:t>
            </a:r>
            <a:r>
              <a:rPr lang="en-US" sz="2400" b="0" i="0" u="none" strike="noStrike" cap="none">
                <a:solidFill>
                  <a:schemeClr val="dk1"/>
                </a:solidFill>
                <a:latin typeface="Arial"/>
                <a:ea typeface="Arial"/>
                <a:cs typeface="Arial"/>
                <a:sym typeface="Arial"/>
              </a:rPr>
              <a:t> and </a:t>
            </a:r>
            <a:r>
              <a:rPr lang="en-US" sz="2400" b="0" i="1" u="none" strike="noStrike" cap="none">
                <a:solidFill>
                  <a:schemeClr val="dk1"/>
                </a:solidFill>
                <a:latin typeface="Arial"/>
                <a:ea typeface="Arial"/>
                <a:cs typeface="Arial"/>
                <a:sym typeface="Arial"/>
              </a:rPr>
              <a:t>B</a:t>
            </a:r>
            <a:r>
              <a:rPr lang="en-US" sz="2400" b="0" i="0" u="none" strike="noStrike" cap="none">
                <a:solidFill>
                  <a:schemeClr val="dk1"/>
                </a:solidFill>
                <a:latin typeface="Arial"/>
                <a:ea typeface="Arial"/>
                <a:cs typeface="Arial"/>
                <a:sym typeface="Arial"/>
              </a:rPr>
              <a:t> are two events, the probability that some outcome in either </a:t>
            </a:r>
            <a:r>
              <a:rPr lang="en-US" sz="2400" b="0" i="1" u="none" strike="noStrike" cap="none">
                <a:solidFill>
                  <a:schemeClr val="dk1"/>
                </a:solidFill>
                <a:latin typeface="Arial"/>
                <a:ea typeface="Arial"/>
                <a:cs typeface="Arial"/>
                <a:sym typeface="Arial"/>
              </a:rPr>
              <a:t>A</a:t>
            </a:r>
            <a:r>
              <a:rPr lang="en-US" sz="2400" b="0" i="0" u="none" strike="noStrike" cap="none">
                <a:solidFill>
                  <a:schemeClr val="dk1"/>
                </a:solidFill>
                <a:latin typeface="Arial"/>
                <a:ea typeface="Arial"/>
                <a:cs typeface="Arial"/>
                <a:sym typeface="Arial"/>
              </a:rPr>
              <a:t> or </a:t>
            </a:r>
            <a:r>
              <a:rPr lang="en-US" sz="2400" b="0" i="1" u="none" strike="noStrike" cap="none">
                <a:solidFill>
                  <a:schemeClr val="dk1"/>
                </a:solidFill>
                <a:latin typeface="Arial"/>
                <a:ea typeface="Arial"/>
                <a:cs typeface="Arial"/>
                <a:sym typeface="Arial"/>
              </a:rPr>
              <a:t>B</a:t>
            </a:r>
            <a:r>
              <a:rPr lang="en-US" sz="2400" b="0" i="0" u="none" strike="noStrike" cap="none">
                <a:solidFill>
                  <a:schemeClr val="dk1"/>
                </a:solidFill>
                <a:latin typeface="Arial"/>
                <a:ea typeface="Arial"/>
                <a:cs typeface="Arial"/>
                <a:sym typeface="Arial"/>
              </a:rPr>
              <a:t> (that is, the union of </a:t>
            </a:r>
            <a:r>
              <a:rPr lang="en-US" sz="2400" b="0" i="1" u="none" strike="noStrike" cap="none">
                <a:solidFill>
                  <a:schemeClr val="dk1"/>
                </a:solidFill>
                <a:latin typeface="Arial"/>
                <a:ea typeface="Arial"/>
                <a:cs typeface="Arial"/>
                <a:sym typeface="Arial"/>
              </a:rPr>
              <a:t>A</a:t>
            </a:r>
            <a:r>
              <a:rPr lang="en-US" sz="2400" b="0" i="0" u="none" strike="noStrike" cap="none">
                <a:solidFill>
                  <a:schemeClr val="dk1"/>
                </a:solidFill>
                <a:latin typeface="Arial"/>
                <a:ea typeface="Arial"/>
                <a:cs typeface="Arial"/>
                <a:sym typeface="Arial"/>
              </a:rPr>
              <a:t> and </a:t>
            </a:r>
            <a:r>
              <a:rPr lang="en-US" sz="2400" b="0" i="1" u="none" strike="noStrike" cap="none">
                <a:solidFill>
                  <a:schemeClr val="dk1"/>
                </a:solidFill>
                <a:latin typeface="Arial"/>
                <a:ea typeface="Arial"/>
                <a:cs typeface="Arial"/>
                <a:sym typeface="Arial"/>
              </a:rPr>
              <a:t>B</a:t>
            </a:r>
            <a:r>
              <a:rPr lang="en-US" sz="2400" b="0" i="0" u="none" strike="noStrike" cap="none">
                <a:solidFill>
                  <a:schemeClr val="dk1"/>
                </a:solidFill>
                <a:latin typeface="Arial"/>
                <a:ea typeface="Arial"/>
                <a:cs typeface="Arial"/>
                <a:sym typeface="Arial"/>
              </a:rPr>
              <a:t>)</a:t>
            </a:r>
            <a:endParaRPr sz="2400" b="0" i="0" u="none" strike="noStrike" cap="none">
              <a:solidFill>
                <a:schemeClr val="dk1"/>
              </a:solidFill>
              <a:latin typeface="Arial"/>
              <a:ea typeface="Arial"/>
              <a:cs typeface="Arial"/>
              <a:sym typeface="Arial"/>
            </a:endParaRPr>
          </a:p>
        </p:txBody>
      </p:sp>
      <p:sp>
        <p:nvSpPr>
          <p:cNvPr id="392" name="Google Shape;392;p39"/>
          <p:cNvSpPr txBox="1">
            <a:spLocks noGrp="1"/>
          </p:cNvSpPr>
          <p:nvPr>
            <p:ph type="body" idx="3"/>
          </p:nvPr>
        </p:nvSpPr>
        <p:spPr>
          <a:xfrm>
            <a:off x="1191768" y="3524524"/>
            <a:ext cx="2913888" cy="3891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300"/>
              <a:buFont typeface="Arial"/>
              <a:buNone/>
            </a:pPr>
            <a:r>
              <a:rPr lang="en-US" sz="2400" b="0" i="0" u="none" strike="noStrike" cap="none">
                <a:solidFill>
                  <a:schemeClr val="dk1"/>
                </a:solidFill>
                <a:latin typeface="Arial"/>
                <a:ea typeface="Arial"/>
                <a:cs typeface="Arial"/>
                <a:sym typeface="Arial"/>
              </a:rPr>
              <a:t>occurs is denoted as</a:t>
            </a:r>
            <a:endParaRPr sz="2400" b="0" i="0" u="none" strike="noStrike" cap="none">
              <a:solidFill>
                <a:schemeClr val="dk1"/>
              </a:solidFill>
              <a:latin typeface="Arial"/>
              <a:ea typeface="Arial"/>
              <a:cs typeface="Arial"/>
              <a:sym typeface="Arial"/>
            </a:endParaRPr>
          </a:p>
        </p:txBody>
      </p:sp>
      <p:pic>
        <p:nvPicPr>
          <p:cNvPr id="393" name="Google Shape;393;p39" descr="P of A or B."/>
          <p:cNvPicPr preferRelativeResize="0"/>
          <p:nvPr/>
        </p:nvPicPr>
        <p:blipFill rotWithShape="1">
          <a:blip r:embed="rId3">
            <a:alphaModFix/>
          </a:blip>
          <a:srcRect/>
          <a:stretch/>
        </p:blipFill>
        <p:spPr>
          <a:xfrm>
            <a:off x="4169664" y="3575060"/>
            <a:ext cx="1346200" cy="342900"/>
          </a:xfrm>
          <a:prstGeom prst="rect">
            <a:avLst/>
          </a:prstGeom>
          <a:noFill/>
          <a:ln>
            <a:noFill/>
          </a:ln>
        </p:spPr>
      </p:pic>
      <p:sp>
        <p:nvSpPr>
          <p:cNvPr id="394" name="Google Shape;394;p39"/>
          <p:cNvSpPr txBox="1">
            <a:spLocks noGrp="1"/>
          </p:cNvSpPr>
          <p:nvPr>
            <p:ph type="body" idx="4"/>
          </p:nvPr>
        </p:nvSpPr>
        <p:spPr>
          <a:xfrm>
            <a:off x="457200" y="3967520"/>
            <a:ext cx="8229600" cy="983468"/>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Two events are mutually exclusive if they have no outcomes in common.</a:t>
            </a:r>
            <a:endParaRPr sz="2400" b="0" i="0" u="none" strike="noStrike" cap="none">
              <a:solidFill>
                <a:schemeClr val="dk1"/>
              </a:solidFill>
              <a:latin typeface="Arial"/>
              <a:ea typeface="Arial"/>
              <a:cs typeface="Arial"/>
              <a:sym typeface="Arial"/>
            </a:endParaRPr>
          </a:p>
        </p:txBody>
      </p:sp>
      <p:sp>
        <p:nvSpPr>
          <p:cNvPr id="395" name="Google Shape;395;p39"/>
          <p:cNvSpPr txBox="1">
            <a:spLocks noGrp="1"/>
          </p:cNvSpPr>
          <p:nvPr>
            <p:ph type="body" idx="5"/>
          </p:nvPr>
        </p:nvSpPr>
        <p:spPr>
          <a:xfrm>
            <a:off x="457200" y="5004876"/>
            <a:ext cx="8229600" cy="590276"/>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400"/>
              <a:buFont typeface="Arial"/>
              <a:buChar char="•"/>
            </a:pPr>
            <a:r>
              <a:rPr lang="en-US" sz="2400" b="1" i="0" u="none" strike="noStrike" cap="none">
                <a:solidFill>
                  <a:schemeClr val="dk1"/>
                </a:solidFill>
                <a:latin typeface="Arial"/>
                <a:ea typeface="Arial"/>
                <a:cs typeface="Arial"/>
                <a:sym typeface="Arial"/>
              </a:rPr>
              <a:t>Rule 3</a:t>
            </a:r>
            <a:r>
              <a:rPr lang="en-US" sz="2400" b="0" i="0" u="none" strike="noStrike" cap="none">
                <a:solidFill>
                  <a:schemeClr val="dk1"/>
                </a:solidFill>
                <a:latin typeface="Arial"/>
                <a:ea typeface="Arial"/>
                <a:cs typeface="Arial"/>
                <a:sym typeface="Arial"/>
              </a:rPr>
              <a:t>. If events </a:t>
            </a:r>
            <a:r>
              <a:rPr lang="en-US" sz="2400" b="0" i="1" u="none" strike="noStrike" cap="none">
                <a:solidFill>
                  <a:schemeClr val="dk1"/>
                </a:solidFill>
                <a:latin typeface="Arial"/>
                <a:ea typeface="Arial"/>
                <a:cs typeface="Arial"/>
                <a:sym typeface="Arial"/>
              </a:rPr>
              <a:t>A</a:t>
            </a:r>
            <a:r>
              <a:rPr lang="en-US" sz="2400" b="0" i="0" u="none" strike="noStrike" cap="none">
                <a:solidFill>
                  <a:schemeClr val="dk1"/>
                </a:solidFill>
                <a:latin typeface="Arial"/>
                <a:ea typeface="Arial"/>
                <a:cs typeface="Arial"/>
                <a:sym typeface="Arial"/>
              </a:rPr>
              <a:t> and </a:t>
            </a:r>
            <a:r>
              <a:rPr lang="en-US" sz="2400" b="0" i="1" u="none" strike="noStrike" cap="none">
                <a:solidFill>
                  <a:schemeClr val="dk1"/>
                </a:solidFill>
                <a:latin typeface="Arial"/>
                <a:ea typeface="Arial"/>
                <a:cs typeface="Arial"/>
                <a:sym typeface="Arial"/>
              </a:rPr>
              <a:t>B</a:t>
            </a:r>
            <a:r>
              <a:rPr lang="en-US" sz="2400" b="0" i="0" u="none" strike="noStrike" cap="none">
                <a:solidFill>
                  <a:schemeClr val="dk1"/>
                </a:solidFill>
                <a:latin typeface="Arial"/>
                <a:ea typeface="Arial"/>
                <a:cs typeface="Arial"/>
                <a:sym typeface="Arial"/>
              </a:rPr>
              <a:t> are mutually exclusive,</a:t>
            </a:r>
            <a:endParaRPr sz="2400" b="0" i="0" u="none" strike="noStrike" cap="none">
              <a:solidFill>
                <a:schemeClr val="dk1"/>
              </a:solidFill>
              <a:latin typeface="Arial"/>
              <a:ea typeface="Arial"/>
              <a:cs typeface="Arial"/>
              <a:sym typeface="Arial"/>
            </a:endParaRPr>
          </a:p>
        </p:txBody>
      </p:sp>
      <p:sp>
        <p:nvSpPr>
          <p:cNvPr id="396" name="Google Shape;396;p39"/>
          <p:cNvSpPr txBox="1">
            <a:spLocks noGrp="1"/>
          </p:cNvSpPr>
          <p:nvPr>
            <p:ph type="body" idx="6"/>
          </p:nvPr>
        </p:nvSpPr>
        <p:spPr>
          <a:xfrm>
            <a:off x="735471" y="5649040"/>
            <a:ext cx="681849" cy="4000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800"/>
              <a:buFont typeface="Arial"/>
              <a:buNone/>
            </a:pPr>
            <a:r>
              <a:rPr lang="en-US" sz="2400" b="0" i="0" u="none" strike="noStrike" cap="none">
                <a:solidFill>
                  <a:schemeClr val="dk1"/>
                </a:solidFill>
                <a:latin typeface="Arial"/>
                <a:ea typeface="Arial"/>
                <a:cs typeface="Arial"/>
                <a:sym typeface="Arial"/>
              </a:rPr>
              <a:t>then</a:t>
            </a:r>
            <a:endParaRPr sz="2400">
              <a:latin typeface="Arial"/>
              <a:ea typeface="Arial"/>
              <a:cs typeface="Arial"/>
              <a:sym typeface="Arial"/>
            </a:endParaRPr>
          </a:p>
        </p:txBody>
      </p:sp>
      <p:pic>
        <p:nvPicPr>
          <p:cNvPr id="397" name="Google Shape;397;p39" descr="P of A or B = P of A + P of B."/>
          <p:cNvPicPr preferRelativeResize="0"/>
          <p:nvPr/>
        </p:nvPicPr>
        <p:blipFill rotWithShape="1">
          <a:blip r:embed="rId4">
            <a:alphaModFix/>
          </a:blip>
          <a:srcRect/>
          <a:stretch/>
        </p:blipFill>
        <p:spPr>
          <a:xfrm>
            <a:off x="1506220" y="5706160"/>
            <a:ext cx="3111500" cy="342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0"/>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a:solidFill>
                  <a:srgbClr val="007FA3"/>
                </a:solidFill>
                <a:latin typeface="Arial"/>
                <a:ea typeface="Arial"/>
                <a:cs typeface="Arial"/>
                <a:sym typeface="Arial"/>
              </a:rPr>
              <a:t>Example 5.9: Computing the Probability of Mutually Exclusive Events</a:t>
            </a:r>
            <a:endParaRPr sz="3400" b="1" i="0" u="none" strike="noStrike" cap="none">
              <a:solidFill>
                <a:srgbClr val="007FA3"/>
              </a:solidFill>
              <a:latin typeface="Arial"/>
              <a:ea typeface="Arial"/>
              <a:cs typeface="Arial"/>
              <a:sym typeface="Arial"/>
            </a:endParaRPr>
          </a:p>
        </p:txBody>
      </p:sp>
      <p:sp>
        <p:nvSpPr>
          <p:cNvPr id="403" name="Google Shape;403;p40"/>
          <p:cNvSpPr txBox="1">
            <a:spLocks noGrp="1"/>
          </p:cNvSpPr>
          <p:nvPr>
            <p:ph type="body" idx="1"/>
          </p:nvPr>
        </p:nvSpPr>
        <p:spPr>
          <a:xfrm>
            <a:off x="457200" y="1600201"/>
            <a:ext cx="2404872" cy="4937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b="0" i="0" u="none" strike="noStrike" cap="none">
                <a:solidFill>
                  <a:schemeClr val="dk1"/>
                </a:solidFill>
                <a:latin typeface="Arial"/>
                <a:ea typeface="Arial"/>
                <a:cs typeface="Arial"/>
                <a:sym typeface="Arial"/>
              </a:rPr>
              <a:t>Dice Example:</a:t>
            </a:r>
            <a:endParaRPr b="0" i="0" u="none" strike="noStrike" cap="none">
              <a:solidFill>
                <a:schemeClr val="dk1"/>
              </a:solidFill>
              <a:latin typeface="Arial"/>
              <a:ea typeface="Arial"/>
              <a:cs typeface="Arial"/>
              <a:sym typeface="Arial"/>
            </a:endParaRPr>
          </a:p>
        </p:txBody>
      </p:sp>
      <p:sp>
        <p:nvSpPr>
          <p:cNvPr id="404" name="Google Shape;404;p40"/>
          <p:cNvSpPr txBox="1">
            <a:spLocks noGrp="1"/>
          </p:cNvSpPr>
          <p:nvPr>
            <p:ph type="body" idx="2"/>
          </p:nvPr>
        </p:nvSpPr>
        <p:spPr>
          <a:xfrm>
            <a:off x="459729" y="2256526"/>
            <a:ext cx="262647" cy="60960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 </a:t>
            </a:r>
            <a:endParaRPr b="0" i="0" u="none" strike="noStrike" cap="none">
              <a:solidFill>
                <a:schemeClr val="dk1"/>
              </a:solidFill>
              <a:latin typeface="Arial"/>
              <a:ea typeface="Arial"/>
              <a:cs typeface="Arial"/>
              <a:sym typeface="Arial"/>
            </a:endParaRPr>
          </a:p>
        </p:txBody>
      </p:sp>
      <p:pic>
        <p:nvPicPr>
          <p:cNvPr id="405" name="Google Shape;405;p40" descr="A = a set of 7, 11, P of A = 8 thirty sixths"/>
          <p:cNvPicPr preferRelativeResize="0"/>
          <p:nvPr/>
        </p:nvPicPr>
        <p:blipFill rotWithShape="1">
          <a:blip r:embed="rId3">
            <a:alphaModFix/>
          </a:blip>
          <a:srcRect/>
          <a:stretch/>
        </p:blipFill>
        <p:spPr>
          <a:xfrm>
            <a:off x="807720" y="2300310"/>
            <a:ext cx="2908300" cy="673100"/>
          </a:xfrm>
          <a:prstGeom prst="rect">
            <a:avLst/>
          </a:prstGeom>
          <a:noFill/>
          <a:ln>
            <a:noFill/>
          </a:ln>
        </p:spPr>
      </p:pic>
      <p:sp>
        <p:nvSpPr>
          <p:cNvPr id="406" name="Google Shape;406;p40"/>
          <p:cNvSpPr txBox="1">
            <a:spLocks noGrp="1"/>
          </p:cNvSpPr>
          <p:nvPr>
            <p:ph type="body" idx="3"/>
          </p:nvPr>
        </p:nvSpPr>
        <p:spPr>
          <a:xfrm>
            <a:off x="434789" y="2970046"/>
            <a:ext cx="269658" cy="60960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 </a:t>
            </a:r>
            <a:endParaRPr b="0" i="0" u="none" strike="noStrike" cap="none">
              <a:solidFill>
                <a:schemeClr val="dk1"/>
              </a:solidFill>
              <a:latin typeface="Arial"/>
              <a:ea typeface="Arial"/>
              <a:cs typeface="Arial"/>
              <a:sym typeface="Arial"/>
            </a:endParaRPr>
          </a:p>
        </p:txBody>
      </p:sp>
      <p:pic>
        <p:nvPicPr>
          <p:cNvPr id="407" name="Google Shape;407;p40" descr="B = left brace 2, 3, 12 right brace colon P of B = 4 Thirty sixths"/>
          <p:cNvPicPr preferRelativeResize="0"/>
          <p:nvPr/>
        </p:nvPicPr>
        <p:blipFill rotWithShape="1">
          <a:blip r:embed="rId4">
            <a:alphaModFix/>
          </a:blip>
          <a:srcRect/>
          <a:stretch/>
        </p:blipFill>
        <p:spPr>
          <a:xfrm>
            <a:off x="807720" y="3211912"/>
            <a:ext cx="3670300" cy="393700"/>
          </a:xfrm>
          <a:prstGeom prst="rect">
            <a:avLst/>
          </a:prstGeom>
          <a:noFill/>
          <a:ln>
            <a:noFill/>
          </a:ln>
        </p:spPr>
      </p:pic>
      <p:sp>
        <p:nvSpPr>
          <p:cNvPr id="408" name="Google Shape;408;p40"/>
          <p:cNvSpPr txBox="1">
            <a:spLocks noGrp="1"/>
          </p:cNvSpPr>
          <p:nvPr>
            <p:ph type="body" idx="4"/>
          </p:nvPr>
        </p:nvSpPr>
        <p:spPr>
          <a:xfrm>
            <a:off x="434789" y="3683566"/>
            <a:ext cx="287587" cy="60960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 </a:t>
            </a:r>
            <a:endParaRPr b="0" i="0" u="none" strike="noStrike" cap="none">
              <a:solidFill>
                <a:schemeClr val="dk1"/>
              </a:solidFill>
              <a:latin typeface="Arial"/>
              <a:ea typeface="Arial"/>
              <a:cs typeface="Arial"/>
              <a:sym typeface="Arial"/>
            </a:endParaRPr>
          </a:p>
        </p:txBody>
      </p:sp>
      <p:pic>
        <p:nvPicPr>
          <p:cNvPr id="409" name="Google Shape;409;p40" descr="P of A or B"/>
          <p:cNvPicPr preferRelativeResize="0"/>
          <p:nvPr/>
        </p:nvPicPr>
        <p:blipFill rotWithShape="1">
          <a:blip r:embed="rId5">
            <a:alphaModFix/>
          </a:blip>
          <a:srcRect/>
          <a:stretch/>
        </p:blipFill>
        <p:spPr>
          <a:xfrm>
            <a:off x="807720" y="3899466"/>
            <a:ext cx="1485900" cy="393700"/>
          </a:xfrm>
          <a:prstGeom prst="rect">
            <a:avLst/>
          </a:prstGeom>
          <a:noFill/>
          <a:ln>
            <a:noFill/>
          </a:ln>
        </p:spPr>
      </p:pic>
      <p:sp>
        <p:nvSpPr>
          <p:cNvPr id="410" name="Google Shape;410;p40"/>
          <p:cNvSpPr txBox="1">
            <a:spLocks noGrp="1"/>
          </p:cNvSpPr>
          <p:nvPr>
            <p:ph type="body" idx="5"/>
          </p:nvPr>
        </p:nvSpPr>
        <p:spPr>
          <a:xfrm>
            <a:off x="2378964" y="3672160"/>
            <a:ext cx="4277868" cy="687554"/>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1500"/>
              </a:spcBef>
              <a:spcAft>
                <a:spcPts val="0"/>
              </a:spcAft>
              <a:buSzPts val="2800"/>
              <a:buNone/>
            </a:pPr>
            <a:r>
              <a:rPr lang="en-US">
                <a:latin typeface="Arial"/>
                <a:ea typeface="Arial"/>
                <a:cs typeface="Arial"/>
                <a:sym typeface="Arial"/>
              </a:rPr>
              <a:t>=Union of events </a:t>
            </a:r>
            <a:r>
              <a:rPr lang="en-US" i="1">
                <a:latin typeface="Arial"/>
                <a:ea typeface="Arial"/>
                <a:cs typeface="Arial"/>
                <a:sym typeface="Arial"/>
              </a:rPr>
              <a:t>A</a:t>
            </a:r>
            <a:r>
              <a:rPr lang="en-US">
                <a:latin typeface="Arial"/>
                <a:ea typeface="Arial"/>
                <a:cs typeface="Arial"/>
                <a:sym typeface="Arial"/>
              </a:rPr>
              <a:t> and </a:t>
            </a:r>
            <a:r>
              <a:rPr lang="en-US" i="1">
                <a:latin typeface="Arial"/>
                <a:ea typeface="Arial"/>
                <a:cs typeface="Arial"/>
                <a:sym typeface="Arial"/>
              </a:rPr>
              <a:t>B</a:t>
            </a:r>
            <a:endParaRPr i="1">
              <a:latin typeface="Arial"/>
              <a:ea typeface="Arial"/>
              <a:cs typeface="Arial"/>
              <a:sym typeface="Arial"/>
            </a:endParaRPr>
          </a:p>
        </p:txBody>
      </p:sp>
      <p:pic>
        <p:nvPicPr>
          <p:cNvPr id="411" name="Google Shape;411;p40" descr="P of A + p of B"/>
          <p:cNvPicPr preferRelativeResize="0"/>
          <p:nvPr/>
        </p:nvPicPr>
        <p:blipFill rotWithShape="1">
          <a:blip r:embed="rId6">
            <a:alphaModFix/>
          </a:blip>
          <a:srcRect/>
          <a:stretch/>
        </p:blipFill>
        <p:spPr>
          <a:xfrm>
            <a:off x="2442972" y="4538176"/>
            <a:ext cx="1968500" cy="393700"/>
          </a:xfrm>
          <a:prstGeom prst="rect">
            <a:avLst/>
          </a:prstGeom>
          <a:noFill/>
          <a:ln>
            <a:noFill/>
          </a:ln>
        </p:spPr>
      </p:pic>
      <p:pic>
        <p:nvPicPr>
          <p:cNvPr id="412" name="Google Shape;412;p40" descr="= 8 thirty sixths + 4 thirty sixths = 12 thirty sixths"/>
          <p:cNvPicPr preferRelativeResize="0"/>
          <p:nvPr/>
        </p:nvPicPr>
        <p:blipFill rotWithShape="1">
          <a:blip r:embed="rId7">
            <a:alphaModFix/>
          </a:blip>
          <a:srcRect/>
          <a:stretch/>
        </p:blipFill>
        <p:spPr>
          <a:xfrm>
            <a:off x="2436876" y="5110338"/>
            <a:ext cx="2006600" cy="673100"/>
          </a:xfrm>
          <a:prstGeom prst="rect">
            <a:avLst/>
          </a:prstGeom>
          <a:noFill/>
          <a:ln>
            <a:noFill/>
          </a:ln>
        </p:spPr>
      </p:pic>
      <p:graphicFrame>
        <p:nvGraphicFramePr>
          <p:cNvPr id="413" name="Google Shape;413;p40"/>
          <p:cNvGraphicFramePr/>
          <p:nvPr/>
        </p:nvGraphicFramePr>
        <p:xfrm>
          <a:off x="6742177" y="1689821"/>
          <a:ext cx="1915650" cy="3566290"/>
        </p:xfrm>
        <a:graphic>
          <a:graphicData uri="http://schemas.openxmlformats.org/drawingml/2006/table">
            <a:tbl>
              <a:tblPr firstRow="1" bandRow="1">
                <a:noFill/>
                <a:tableStyleId>{81D66291-8A11-45BE-AF44-C5967E29D0AE}</a:tableStyleId>
              </a:tblPr>
              <a:tblGrid>
                <a:gridCol w="943325">
                  <a:extLst>
                    <a:ext uri="{9D8B030D-6E8A-4147-A177-3AD203B41FA5}">
                      <a16:colId xmlns:a16="http://schemas.microsoft.com/office/drawing/2014/main" val="20000"/>
                    </a:ext>
                  </a:extLst>
                </a:gridCol>
                <a:gridCol w="972325">
                  <a:extLst>
                    <a:ext uri="{9D8B030D-6E8A-4147-A177-3AD203B41FA5}">
                      <a16:colId xmlns:a16="http://schemas.microsoft.com/office/drawing/2014/main" val="20001"/>
                    </a:ext>
                  </a:extLst>
                </a:gridCol>
              </a:tblGrid>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rPr>
                        <a:t>Die Sum</a:t>
                      </a:r>
                      <a:endParaRPr sz="1200" b="1"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rPr>
                        <a:t>Frequency</a:t>
                      </a:r>
                      <a:endParaRPr sz="1200" b="1"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2</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1</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3</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2</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4</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3</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5</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4</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6</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5</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5"/>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7</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6</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8</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5</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7"/>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9</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4</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8"/>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10</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3</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9"/>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11</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2</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0"/>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12</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1</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1"/>
                  </a:ext>
                </a:extLst>
              </a:tr>
              <a:tr h="22692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Sum</a:t>
                      </a:r>
                      <a:endParaRPr sz="12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36</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Basic Concepts of Probability</a:t>
            </a:r>
            <a:endParaRPr sz="3600" b="1" i="0" u="none" strike="noStrike" cap="none">
              <a:solidFill>
                <a:srgbClr val="007FA3"/>
              </a:solidFill>
              <a:latin typeface="Arial"/>
              <a:ea typeface="Arial"/>
              <a:cs typeface="Arial"/>
              <a:sym typeface="Arial"/>
            </a:endParaRPr>
          </a:p>
        </p:txBody>
      </p:sp>
      <p:sp>
        <p:nvSpPr>
          <p:cNvPr id="239" name="Google Shape;239;p23"/>
          <p:cNvSpPr txBox="1">
            <a:spLocks noGrp="1"/>
          </p:cNvSpPr>
          <p:nvPr>
            <p:ph type="body" idx="1"/>
          </p:nvPr>
        </p:nvSpPr>
        <p:spPr>
          <a:xfrm>
            <a:off x="457200" y="1600200"/>
            <a:ext cx="8229600" cy="4572000"/>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600"/>
              <a:buFont typeface="Arial"/>
              <a:buChar char="•"/>
            </a:pPr>
            <a:r>
              <a:rPr lang="en-US" sz="2600" b="1" i="0" u="none" strike="noStrike" cap="none">
                <a:solidFill>
                  <a:srgbClr val="000000"/>
                </a:solidFill>
                <a:latin typeface="Arial"/>
                <a:ea typeface="Arial"/>
                <a:cs typeface="Arial"/>
                <a:sym typeface="Arial"/>
              </a:rPr>
              <a:t>Probability</a:t>
            </a:r>
            <a:r>
              <a:rPr lang="en-US" sz="2600" b="0" i="0" u="none" strike="noStrike" cap="none">
                <a:solidFill>
                  <a:srgbClr val="000000"/>
                </a:solidFill>
                <a:latin typeface="Arial"/>
                <a:ea typeface="Arial"/>
                <a:cs typeface="Arial"/>
                <a:sym typeface="Arial"/>
              </a:rPr>
              <a:t> is the likelihood that an outcome occurs. Probabilities are expressed as values between 0 and 1.</a:t>
            </a:r>
            <a:endParaRPr sz="26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600"/>
              <a:buFont typeface="Arial"/>
              <a:buChar char="•"/>
            </a:pPr>
            <a:r>
              <a:rPr lang="en-US" sz="2600" b="0" i="0" u="none" strike="noStrike" cap="none">
                <a:solidFill>
                  <a:srgbClr val="000000"/>
                </a:solidFill>
                <a:latin typeface="Arial"/>
                <a:ea typeface="Arial"/>
                <a:cs typeface="Arial"/>
                <a:sym typeface="Arial"/>
              </a:rPr>
              <a:t>An </a:t>
            </a:r>
            <a:r>
              <a:rPr lang="en-US" sz="2600" b="1" i="0" u="none" strike="noStrike" cap="none">
                <a:solidFill>
                  <a:srgbClr val="000000"/>
                </a:solidFill>
                <a:latin typeface="Arial"/>
                <a:ea typeface="Arial"/>
                <a:cs typeface="Arial"/>
                <a:sym typeface="Arial"/>
              </a:rPr>
              <a:t>experiment</a:t>
            </a:r>
            <a:r>
              <a:rPr lang="en-US" sz="2600" b="0" i="0" u="none" strike="noStrike" cap="none">
                <a:solidFill>
                  <a:srgbClr val="000000"/>
                </a:solidFill>
                <a:latin typeface="Arial"/>
                <a:ea typeface="Arial"/>
                <a:cs typeface="Arial"/>
                <a:sym typeface="Arial"/>
              </a:rPr>
              <a:t> is the process that results in an outcome.</a:t>
            </a:r>
            <a:endParaRPr sz="26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600"/>
              <a:buFont typeface="Arial"/>
              <a:buChar char="•"/>
            </a:pPr>
            <a:r>
              <a:rPr lang="en-US" sz="2600" b="0" i="0" u="none" strike="noStrike" cap="none">
                <a:solidFill>
                  <a:srgbClr val="000000"/>
                </a:solidFill>
                <a:latin typeface="Arial"/>
                <a:ea typeface="Arial"/>
                <a:cs typeface="Arial"/>
                <a:sym typeface="Arial"/>
              </a:rPr>
              <a:t>The </a:t>
            </a:r>
            <a:r>
              <a:rPr lang="en-US" sz="2600" b="1" i="0" u="none" strike="noStrike" cap="none">
                <a:solidFill>
                  <a:srgbClr val="000000"/>
                </a:solidFill>
                <a:latin typeface="Arial"/>
                <a:ea typeface="Arial"/>
                <a:cs typeface="Arial"/>
                <a:sym typeface="Arial"/>
              </a:rPr>
              <a:t>outcome</a:t>
            </a:r>
            <a:r>
              <a:rPr lang="en-US" sz="2600" b="0" i="0" u="none" strike="noStrike" cap="none">
                <a:solidFill>
                  <a:srgbClr val="000000"/>
                </a:solidFill>
                <a:latin typeface="Arial"/>
                <a:ea typeface="Arial"/>
                <a:cs typeface="Arial"/>
                <a:sym typeface="Arial"/>
              </a:rPr>
              <a:t> of an experiment is a result that we observe.</a:t>
            </a:r>
            <a:endParaRPr sz="26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600"/>
              <a:buFont typeface="Arial"/>
              <a:buChar char="•"/>
            </a:pPr>
            <a:r>
              <a:rPr lang="en-US" sz="2600" b="0" i="0" u="none" strike="noStrike" cap="none">
                <a:solidFill>
                  <a:srgbClr val="000000"/>
                </a:solidFill>
                <a:latin typeface="Arial"/>
                <a:ea typeface="Arial"/>
                <a:cs typeface="Arial"/>
                <a:sym typeface="Arial"/>
              </a:rPr>
              <a:t>The </a:t>
            </a:r>
            <a:r>
              <a:rPr lang="en-US" sz="2600" b="1" i="0" u="none" strike="noStrike" cap="none">
                <a:solidFill>
                  <a:srgbClr val="000000"/>
                </a:solidFill>
                <a:latin typeface="Arial"/>
                <a:ea typeface="Arial"/>
                <a:cs typeface="Arial"/>
                <a:sym typeface="Arial"/>
              </a:rPr>
              <a:t>sample space </a:t>
            </a:r>
            <a:r>
              <a:rPr lang="en-US" sz="2600" b="0" i="0" u="none" strike="noStrike" cap="none">
                <a:solidFill>
                  <a:srgbClr val="000000"/>
                </a:solidFill>
                <a:latin typeface="Arial"/>
                <a:ea typeface="Arial"/>
                <a:cs typeface="Arial"/>
                <a:sym typeface="Arial"/>
              </a:rPr>
              <a:t>is the collection of all possible outcomes of an experiment.</a:t>
            </a:r>
            <a:endParaRPr sz="26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Non-Mutually Exclusive Events</a:t>
            </a:r>
            <a:endParaRPr sz="3600" b="1" i="0" u="none" strike="noStrike" cap="none">
              <a:solidFill>
                <a:srgbClr val="007FA3"/>
              </a:solidFill>
              <a:latin typeface="Arial"/>
              <a:ea typeface="Arial"/>
              <a:cs typeface="Arial"/>
              <a:sym typeface="Arial"/>
            </a:endParaRPr>
          </a:p>
        </p:txBody>
      </p:sp>
      <p:sp>
        <p:nvSpPr>
          <p:cNvPr id="419" name="Google Shape;419;p41"/>
          <p:cNvSpPr txBox="1">
            <a:spLocks noGrp="1"/>
          </p:cNvSpPr>
          <p:nvPr>
            <p:ph type="body" idx="1"/>
          </p:nvPr>
        </p:nvSpPr>
        <p:spPr>
          <a:xfrm>
            <a:off x="457200" y="1600201"/>
            <a:ext cx="8229600" cy="1536192"/>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sz="2800" b="0" i="0" u="none" strike="noStrike" cap="none">
                <a:solidFill>
                  <a:schemeClr val="dk1"/>
                </a:solidFill>
                <a:latin typeface="Arial"/>
                <a:ea typeface="Arial"/>
                <a:cs typeface="Arial"/>
                <a:sym typeface="Arial"/>
              </a:rPr>
              <a:t>The notation (</a:t>
            </a:r>
            <a:r>
              <a:rPr lang="en-US" sz="2800" b="0" i="1" u="none" strike="noStrike" cap="none">
                <a:solidFill>
                  <a:schemeClr val="dk1"/>
                </a:solidFill>
                <a:latin typeface="Arial"/>
                <a:ea typeface="Arial"/>
                <a:cs typeface="Arial"/>
                <a:sym typeface="Arial"/>
              </a:rPr>
              <a:t>A</a:t>
            </a:r>
            <a:r>
              <a:rPr lang="en-US" sz="2800" b="0" i="0" u="none" strike="noStrike" cap="none">
                <a:solidFill>
                  <a:schemeClr val="dk1"/>
                </a:solidFill>
                <a:latin typeface="Arial"/>
                <a:ea typeface="Arial"/>
                <a:cs typeface="Arial"/>
                <a:sym typeface="Arial"/>
              </a:rPr>
              <a:t> and </a:t>
            </a:r>
            <a:r>
              <a:rPr lang="en-US" sz="2800" b="0" i="1" u="none" strike="noStrike" cap="none">
                <a:solidFill>
                  <a:schemeClr val="dk1"/>
                </a:solidFill>
                <a:latin typeface="Arial"/>
                <a:ea typeface="Arial"/>
                <a:cs typeface="Arial"/>
                <a:sym typeface="Arial"/>
              </a:rPr>
              <a:t>B</a:t>
            </a:r>
            <a:r>
              <a:rPr lang="en-US" sz="2800" b="0" i="0" u="none" strike="noStrike" cap="none">
                <a:solidFill>
                  <a:schemeClr val="dk1"/>
                </a:solidFill>
                <a:latin typeface="Arial"/>
                <a:ea typeface="Arial"/>
                <a:cs typeface="Arial"/>
                <a:sym typeface="Arial"/>
              </a:rPr>
              <a:t>)</a:t>
            </a:r>
            <a:r>
              <a:rPr lang="en-US" sz="2800" b="0" i="1" u="none" strike="noStrike" cap="none">
                <a:solidFill>
                  <a:schemeClr val="dk1"/>
                </a:solidFill>
                <a:latin typeface="Arial"/>
                <a:ea typeface="Arial"/>
                <a:cs typeface="Arial"/>
                <a:sym typeface="Arial"/>
              </a:rPr>
              <a:t> </a:t>
            </a:r>
            <a:r>
              <a:rPr lang="en-US" sz="2800" b="0" i="0" u="none" strike="noStrike" cap="none">
                <a:solidFill>
                  <a:schemeClr val="dk1"/>
                </a:solidFill>
                <a:latin typeface="Arial"/>
                <a:ea typeface="Arial"/>
                <a:cs typeface="Arial"/>
                <a:sym typeface="Arial"/>
              </a:rPr>
              <a:t>represents the intersection of events </a:t>
            </a:r>
            <a:r>
              <a:rPr lang="en-US" sz="2800" b="0" i="1" u="none" strike="noStrike" cap="none">
                <a:solidFill>
                  <a:schemeClr val="dk1"/>
                </a:solidFill>
                <a:latin typeface="Arial"/>
                <a:ea typeface="Arial"/>
                <a:cs typeface="Arial"/>
                <a:sym typeface="Arial"/>
              </a:rPr>
              <a:t>A</a:t>
            </a:r>
            <a:r>
              <a:rPr lang="en-US" sz="2800" b="0" i="0" u="none" strike="noStrike" cap="none">
                <a:solidFill>
                  <a:schemeClr val="dk1"/>
                </a:solidFill>
                <a:latin typeface="Arial"/>
                <a:ea typeface="Arial"/>
                <a:cs typeface="Arial"/>
                <a:sym typeface="Arial"/>
              </a:rPr>
              <a:t> and </a:t>
            </a:r>
            <a:r>
              <a:rPr lang="en-US" sz="2800" b="0" i="1" u="none" strike="noStrike" cap="none">
                <a:solidFill>
                  <a:schemeClr val="dk1"/>
                </a:solidFill>
                <a:latin typeface="Arial"/>
                <a:ea typeface="Arial"/>
                <a:cs typeface="Arial"/>
                <a:sym typeface="Arial"/>
              </a:rPr>
              <a:t>B</a:t>
            </a:r>
            <a:r>
              <a:rPr lang="en-US" sz="2800" b="0" i="0" u="none" strike="noStrike" cap="none">
                <a:solidFill>
                  <a:schemeClr val="dk1"/>
                </a:solidFill>
                <a:latin typeface="Arial"/>
                <a:ea typeface="Arial"/>
                <a:cs typeface="Arial"/>
                <a:sym typeface="Arial"/>
              </a:rPr>
              <a:t> - that is, all outcomes belonging to both </a:t>
            </a:r>
            <a:r>
              <a:rPr lang="en-US" sz="2800" b="0" i="1" u="none" strike="noStrike" cap="none">
                <a:solidFill>
                  <a:schemeClr val="dk1"/>
                </a:solidFill>
                <a:latin typeface="Arial"/>
                <a:ea typeface="Arial"/>
                <a:cs typeface="Arial"/>
                <a:sym typeface="Arial"/>
              </a:rPr>
              <a:t>A </a:t>
            </a:r>
            <a:r>
              <a:rPr lang="en-US" sz="2800" b="0" i="0" u="none" strike="noStrike" cap="none">
                <a:solidFill>
                  <a:schemeClr val="dk1"/>
                </a:solidFill>
                <a:latin typeface="Arial"/>
                <a:ea typeface="Arial"/>
                <a:cs typeface="Arial"/>
                <a:sym typeface="Arial"/>
              </a:rPr>
              <a:t>and </a:t>
            </a:r>
            <a:r>
              <a:rPr lang="en-US" sz="2800" b="0" i="1" u="none" strike="noStrike" cap="none">
                <a:solidFill>
                  <a:schemeClr val="dk1"/>
                </a:solidFill>
                <a:latin typeface="Arial"/>
                <a:ea typeface="Arial"/>
                <a:cs typeface="Arial"/>
                <a:sym typeface="Arial"/>
              </a:rPr>
              <a:t>B</a:t>
            </a:r>
            <a:r>
              <a:rPr lang="en-US" sz="2800" b="0" i="0" u="none" strike="noStrike" cap="none">
                <a:solidFill>
                  <a:schemeClr val="dk1"/>
                </a:solidFill>
                <a:latin typeface="Arial"/>
                <a:ea typeface="Arial"/>
                <a:cs typeface="Arial"/>
                <a:sym typeface="Arial"/>
              </a:rPr>
              <a:t>.</a:t>
            </a:r>
            <a:endParaRPr sz="2800" b="0" i="0" u="sng" strike="noStrike" cap="none">
              <a:solidFill>
                <a:schemeClr val="dk1"/>
              </a:solidFill>
              <a:latin typeface="Arial"/>
              <a:ea typeface="Arial"/>
              <a:cs typeface="Arial"/>
              <a:sym typeface="Arial"/>
            </a:endParaRPr>
          </a:p>
        </p:txBody>
      </p:sp>
      <p:sp>
        <p:nvSpPr>
          <p:cNvPr id="420" name="Google Shape;420;p41"/>
          <p:cNvSpPr txBox="1">
            <a:spLocks noGrp="1"/>
          </p:cNvSpPr>
          <p:nvPr>
            <p:ph type="body" idx="2"/>
          </p:nvPr>
        </p:nvSpPr>
        <p:spPr>
          <a:xfrm>
            <a:off x="457200" y="3326068"/>
            <a:ext cx="8229600" cy="697291"/>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800"/>
              <a:buFont typeface="Arial"/>
              <a:buChar char="•"/>
            </a:pPr>
            <a:r>
              <a:rPr lang="en-US" sz="2800" b="1" i="0" u="none" strike="noStrike" cap="none">
                <a:solidFill>
                  <a:schemeClr val="dk1"/>
                </a:solidFill>
                <a:latin typeface="Arial"/>
                <a:ea typeface="Arial"/>
                <a:cs typeface="Arial"/>
                <a:sym typeface="Arial"/>
              </a:rPr>
              <a:t>Rule 4</a:t>
            </a:r>
            <a:r>
              <a:rPr lang="en-US" sz="2800" b="0" i="0" u="none" strike="noStrike" cap="none">
                <a:solidFill>
                  <a:schemeClr val="dk1"/>
                </a:solidFill>
                <a:latin typeface="Arial"/>
                <a:ea typeface="Arial"/>
                <a:cs typeface="Arial"/>
                <a:sym typeface="Arial"/>
              </a:rPr>
              <a:t>. If two events </a:t>
            </a:r>
            <a:r>
              <a:rPr lang="en-US" sz="2800" b="0" i="1" u="none" strike="noStrike" cap="none">
                <a:solidFill>
                  <a:schemeClr val="dk1"/>
                </a:solidFill>
                <a:latin typeface="Arial"/>
                <a:ea typeface="Arial"/>
                <a:cs typeface="Arial"/>
                <a:sym typeface="Arial"/>
              </a:rPr>
              <a:t>A</a:t>
            </a:r>
            <a:r>
              <a:rPr lang="en-US" sz="2800" b="0" i="0" u="none" strike="noStrike" cap="none">
                <a:solidFill>
                  <a:schemeClr val="dk1"/>
                </a:solidFill>
                <a:latin typeface="Arial"/>
                <a:ea typeface="Arial"/>
                <a:cs typeface="Arial"/>
                <a:sym typeface="Arial"/>
              </a:rPr>
              <a:t> and </a:t>
            </a:r>
            <a:r>
              <a:rPr lang="en-US" sz="2800" b="0" i="1" u="none" strike="noStrike" cap="none">
                <a:solidFill>
                  <a:schemeClr val="dk1"/>
                </a:solidFill>
                <a:latin typeface="Arial"/>
                <a:ea typeface="Arial"/>
                <a:cs typeface="Arial"/>
                <a:sym typeface="Arial"/>
              </a:rPr>
              <a:t>B</a:t>
            </a:r>
            <a:r>
              <a:rPr lang="en-US" sz="2800" b="0" i="0" u="none" strike="noStrike" cap="none">
                <a:solidFill>
                  <a:schemeClr val="dk1"/>
                </a:solidFill>
                <a:latin typeface="Arial"/>
                <a:ea typeface="Arial"/>
                <a:cs typeface="Arial"/>
                <a:sym typeface="Arial"/>
              </a:rPr>
              <a:t> are not mutually</a:t>
            </a:r>
            <a:endParaRPr sz="2800" b="0" i="0" u="none" strike="noStrike" cap="none">
              <a:solidFill>
                <a:schemeClr val="dk1"/>
              </a:solidFill>
              <a:latin typeface="Arial"/>
              <a:ea typeface="Arial"/>
              <a:cs typeface="Arial"/>
              <a:sym typeface="Arial"/>
            </a:endParaRPr>
          </a:p>
        </p:txBody>
      </p:sp>
      <p:sp>
        <p:nvSpPr>
          <p:cNvPr id="421" name="Google Shape;421;p41"/>
          <p:cNvSpPr txBox="1">
            <a:spLocks noGrp="1"/>
          </p:cNvSpPr>
          <p:nvPr>
            <p:ph type="body" idx="3"/>
          </p:nvPr>
        </p:nvSpPr>
        <p:spPr>
          <a:xfrm>
            <a:off x="719796" y="4098365"/>
            <a:ext cx="2526324" cy="4726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800"/>
              <a:buFont typeface="Arial"/>
              <a:buNone/>
            </a:pPr>
            <a:r>
              <a:rPr lang="en-US" sz="2800" b="0" i="0" u="none" strike="noStrike" cap="none">
                <a:solidFill>
                  <a:schemeClr val="dk1"/>
                </a:solidFill>
                <a:latin typeface="Arial"/>
                <a:ea typeface="Arial"/>
                <a:cs typeface="Arial"/>
                <a:sym typeface="Arial"/>
              </a:rPr>
              <a:t>exclusive, then</a:t>
            </a:r>
            <a:endParaRPr>
              <a:latin typeface="Arial"/>
              <a:ea typeface="Arial"/>
              <a:cs typeface="Arial"/>
              <a:sym typeface="Arial"/>
            </a:endParaRPr>
          </a:p>
        </p:txBody>
      </p:sp>
      <p:pic>
        <p:nvPicPr>
          <p:cNvPr id="422" name="Google Shape;422;p41" descr="P of start expression A or B end expression = P of A + p of B minus p of start expression A and B end expression."/>
          <p:cNvPicPr preferRelativeResize="0"/>
          <p:nvPr/>
        </p:nvPicPr>
        <p:blipFill rotWithShape="1">
          <a:blip r:embed="rId3">
            <a:alphaModFix/>
          </a:blip>
          <a:srcRect/>
          <a:stretch/>
        </p:blipFill>
        <p:spPr>
          <a:xfrm>
            <a:off x="3328416" y="4149974"/>
            <a:ext cx="5045364" cy="3694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200" b="1" i="0" u="none" strike="noStrike" cap="none">
                <a:solidFill>
                  <a:srgbClr val="007FA3"/>
                </a:solidFill>
                <a:latin typeface="Arial"/>
                <a:ea typeface="Arial"/>
                <a:cs typeface="Arial"/>
                <a:sym typeface="Arial"/>
              </a:rPr>
              <a:t>Example 5.10: Computing the Probability of Non-Mutually Exclusive Events</a:t>
            </a:r>
            <a:endParaRPr sz="3200" b="1" i="0" u="none" strike="noStrike" cap="none">
              <a:solidFill>
                <a:srgbClr val="007FA3"/>
              </a:solidFill>
              <a:latin typeface="Arial"/>
              <a:ea typeface="Arial"/>
              <a:cs typeface="Arial"/>
              <a:sym typeface="Arial"/>
            </a:endParaRPr>
          </a:p>
        </p:txBody>
      </p:sp>
      <p:sp>
        <p:nvSpPr>
          <p:cNvPr id="428" name="Google Shape;428;p42"/>
          <p:cNvSpPr txBox="1">
            <a:spLocks noGrp="1"/>
          </p:cNvSpPr>
          <p:nvPr>
            <p:ph type="body" idx="1"/>
          </p:nvPr>
        </p:nvSpPr>
        <p:spPr>
          <a:xfrm>
            <a:off x="457200" y="1600201"/>
            <a:ext cx="2362200" cy="3809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400" b="0" i="0" u="none" strike="noStrike" cap="none">
                <a:solidFill>
                  <a:schemeClr val="dk1"/>
                </a:solidFill>
                <a:latin typeface="Arial"/>
                <a:ea typeface="Arial"/>
                <a:cs typeface="Arial"/>
                <a:sym typeface="Arial"/>
              </a:rPr>
              <a:t>Dice Example:</a:t>
            </a:r>
            <a:endParaRPr sz="2400" b="0" i="0" u="none" strike="noStrike" cap="none">
              <a:solidFill>
                <a:schemeClr val="dk1"/>
              </a:solidFill>
              <a:latin typeface="Arial"/>
              <a:ea typeface="Arial"/>
              <a:cs typeface="Arial"/>
              <a:sym typeface="Arial"/>
            </a:endParaRPr>
          </a:p>
        </p:txBody>
      </p:sp>
      <p:sp>
        <p:nvSpPr>
          <p:cNvPr id="429" name="Google Shape;429;p42"/>
          <p:cNvSpPr txBox="1">
            <a:spLocks noGrp="1"/>
          </p:cNvSpPr>
          <p:nvPr>
            <p:ph type="body" idx="2"/>
          </p:nvPr>
        </p:nvSpPr>
        <p:spPr>
          <a:xfrm>
            <a:off x="465992" y="2149196"/>
            <a:ext cx="232996" cy="59169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430" name="Google Shape;430;p42" descr="A = a set of 2, 3, 12, P of A = 4 thirty sixths"/>
          <p:cNvPicPr preferRelativeResize="0"/>
          <p:nvPr/>
        </p:nvPicPr>
        <p:blipFill rotWithShape="1">
          <a:blip r:embed="rId3">
            <a:alphaModFix/>
          </a:blip>
          <a:srcRect/>
          <a:stretch/>
        </p:blipFill>
        <p:spPr>
          <a:xfrm>
            <a:off x="876124" y="2209329"/>
            <a:ext cx="2844800" cy="635000"/>
          </a:xfrm>
          <a:prstGeom prst="rect">
            <a:avLst/>
          </a:prstGeom>
          <a:noFill/>
          <a:ln>
            <a:noFill/>
          </a:ln>
        </p:spPr>
      </p:pic>
      <p:sp>
        <p:nvSpPr>
          <p:cNvPr id="431" name="Google Shape;431;p42"/>
          <p:cNvSpPr txBox="1">
            <a:spLocks noGrp="1"/>
          </p:cNvSpPr>
          <p:nvPr>
            <p:ph type="body" idx="2"/>
          </p:nvPr>
        </p:nvSpPr>
        <p:spPr>
          <a:xfrm>
            <a:off x="465992" y="2900843"/>
            <a:ext cx="232996" cy="609603"/>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432" name="Google Shape;432;p42" descr="B = a set of even number, P of B = 18 thirty sixths"/>
          <p:cNvPicPr preferRelativeResize="0"/>
          <p:nvPr/>
        </p:nvPicPr>
        <p:blipFill rotWithShape="1">
          <a:blip r:embed="rId4">
            <a:alphaModFix/>
          </a:blip>
          <a:srcRect/>
          <a:stretch/>
        </p:blipFill>
        <p:spPr>
          <a:xfrm>
            <a:off x="876124" y="2973335"/>
            <a:ext cx="3924300" cy="635000"/>
          </a:xfrm>
          <a:prstGeom prst="rect">
            <a:avLst/>
          </a:prstGeom>
          <a:noFill/>
          <a:ln>
            <a:noFill/>
          </a:ln>
        </p:spPr>
      </p:pic>
      <p:sp>
        <p:nvSpPr>
          <p:cNvPr id="433" name="Google Shape;433;p42"/>
          <p:cNvSpPr txBox="1">
            <a:spLocks noGrp="1"/>
          </p:cNvSpPr>
          <p:nvPr>
            <p:ph type="body" idx="3"/>
          </p:nvPr>
        </p:nvSpPr>
        <p:spPr>
          <a:xfrm>
            <a:off x="465992" y="3673189"/>
            <a:ext cx="304800" cy="602418"/>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434" name="Google Shape;434;p42" descr="left parenthesis A and B right parenthesis = a set of 2, 12, P of start expression A and B end expression = 2 thirty sixths"/>
          <p:cNvPicPr preferRelativeResize="0"/>
          <p:nvPr/>
        </p:nvPicPr>
        <p:blipFill rotWithShape="1">
          <a:blip r:embed="rId5">
            <a:alphaModFix/>
          </a:blip>
          <a:srcRect/>
          <a:stretch/>
        </p:blipFill>
        <p:spPr>
          <a:xfrm>
            <a:off x="876808" y="3714352"/>
            <a:ext cx="4597400" cy="635000"/>
          </a:xfrm>
          <a:prstGeom prst="rect">
            <a:avLst/>
          </a:prstGeom>
          <a:noFill/>
          <a:ln>
            <a:noFill/>
          </a:ln>
        </p:spPr>
      </p:pic>
      <p:sp>
        <p:nvSpPr>
          <p:cNvPr id="435" name="Google Shape;435;p42"/>
          <p:cNvSpPr txBox="1">
            <a:spLocks noGrp="1"/>
          </p:cNvSpPr>
          <p:nvPr>
            <p:ph type="body" idx="4"/>
          </p:nvPr>
        </p:nvSpPr>
        <p:spPr>
          <a:xfrm>
            <a:off x="457200" y="4385919"/>
            <a:ext cx="313592" cy="59654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436" name="Google Shape;436;p42" descr="P of start expression A or B end expression = P of A + p of B minus p of start expression A and B end expression"/>
          <p:cNvPicPr preferRelativeResize="0"/>
          <p:nvPr/>
        </p:nvPicPr>
        <p:blipFill rotWithShape="1">
          <a:blip r:embed="rId6">
            <a:alphaModFix/>
          </a:blip>
          <a:srcRect/>
          <a:stretch/>
        </p:blipFill>
        <p:spPr>
          <a:xfrm>
            <a:off x="876124" y="4605602"/>
            <a:ext cx="4800600" cy="355600"/>
          </a:xfrm>
          <a:prstGeom prst="rect">
            <a:avLst/>
          </a:prstGeom>
          <a:noFill/>
          <a:ln>
            <a:noFill/>
          </a:ln>
        </p:spPr>
      </p:pic>
      <p:pic>
        <p:nvPicPr>
          <p:cNvPr id="437" name="Google Shape;437;p42" descr="= 4 thirty sixths + 18 thirty sixths minus 2 thirty sixths"/>
          <p:cNvPicPr preferRelativeResize="0"/>
          <p:nvPr/>
        </p:nvPicPr>
        <p:blipFill rotWithShape="1">
          <a:blip r:embed="rId7">
            <a:alphaModFix/>
          </a:blip>
          <a:srcRect/>
          <a:stretch/>
        </p:blipFill>
        <p:spPr>
          <a:xfrm>
            <a:off x="2202873" y="5019774"/>
            <a:ext cx="1765300" cy="635000"/>
          </a:xfrm>
          <a:prstGeom prst="rect">
            <a:avLst/>
          </a:prstGeom>
          <a:noFill/>
          <a:ln>
            <a:noFill/>
          </a:ln>
        </p:spPr>
      </p:pic>
      <p:pic>
        <p:nvPicPr>
          <p:cNvPr id="438" name="Google Shape;438;p42" descr="= 20 thirty sixths"/>
          <p:cNvPicPr preferRelativeResize="0"/>
          <p:nvPr/>
        </p:nvPicPr>
        <p:blipFill rotWithShape="1">
          <a:blip r:embed="rId8">
            <a:alphaModFix/>
          </a:blip>
          <a:srcRect/>
          <a:stretch/>
        </p:blipFill>
        <p:spPr>
          <a:xfrm>
            <a:off x="2202873" y="5713346"/>
            <a:ext cx="609600" cy="635000"/>
          </a:xfrm>
          <a:prstGeom prst="rect">
            <a:avLst/>
          </a:prstGeom>
          <a:noFill/>
          <a:ln>
            <a:noFill/>
          </a:ln>
        </p:spPr>
      </p:pic>
      <p:graphicFrame>
        <p:nvGraphicFramePr>
          <p:cNvPr id="439" name="Google Shape;439;p42"/>
          <p:cNvGraphicFramePr/>
          <p:nvPr/>
        </p:nvGraphicFramePr>
        <p:xfrm>
          <a:off x="6318504" y="1676400"/>
          <a:ext cx="2349650" cy="3962529"/>
        </p:xfrm>
        <a:graphic>
          <a:graphicData uri="http://schemas.openxmlformats.org/drawingml/2006/table">
            <a:tbl>
              <a:tblPr firstRow="1" bandRow="1">
                <a:noFill/>
                <a:tableStyleId>{81D66291-8A11-45BE-AF44-C5967E29D0AE}</a:tableStyleId>
              </a:tblPr>
              <a:tblGrid>
                <a:gridCol w="1174825">
                  <a:extLst>
                    <a:ext uri="{9D8B030D-6E8A-4147-A177-3AD203B41FA5}">
                      <a16:colId xmlns:a16="http://schemas.microsoft.com/office/drawing/2014/main" val="20000"/>
                    </a:ext>
                  </a:extLst>
                </a:gridCol>
                <a:gridCol w="1174825">
                  <a:extLst>
                    <a:ext uri="{9D8B030D-6E8A-4147-A177-3AD203B41FA5}">
                      <a16:colId xmlns:a16="http://schemas.microsoft.com/office/drawing/2014/main" val="20001"/>
                    </a:ext>
                  </a:extLst>
                </a:gridCol>
              </a:tblGrid>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Die Sum</a:t>
                      </a:r>
                      <a:endParaRPr sz="1400" b="1"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rPr>
                        <a:t>Frequency</a:t>
                      </a:r>
                      <a:endParaRPr sz="1400" b="1"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2</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1</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3</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2</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4</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3</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5</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4</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6</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5</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5"/>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7</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6</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8</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5</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7"/>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9</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4</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8"/>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10</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3</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09"/>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11</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2</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10"/>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12</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1</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11"/>
                  </a:ext>
                </a:extLst>
              </a:tr>
              <a:tr h="2253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Sum</a:t>
                      </a:r>
                      <a:endParaRPr sz="14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36</a:t>
                      </a:r>
                      <a:endParaRPr sz="1400" u="none" strike="noStrike" cap="none">
                        <a:solidFill>
                          <a:schemeClr val="dk1"/>
                        </a:solidFill>
                      </a:endParaRPr>
                    </a:p>
                  </a:txBody>
                  <a:tcPr marL="91450" marR="91450" marT="45725" marB="45725"/>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Joint and Marginal Probability</a:t>
            </a:r>
            <a:endParaRPr sz="3600" b="1" i="0" u="none" strike="noStrike" cap="none">
              <a:solidFill>
                <a:srgbClr val="007FA3"/>
              </a:solidFill>
              <a:latin typeface="Arial"/>
              <a:ea typeface="Arial"/>
              <a:cs typeface="Arial"/>
              <a:sym typeface="Arial"/>
            </a:endParaRPr>
          </a:p>
        </p:txBody>
      </p:sp>
      <p:sp>
        <p:nvSpPr>
          <p:cNvPr id="445" name="Google Shape;445;p43"/>
          <p:cNvSpPr txBox="1">
            <a:spLocks noGrp="1"/>
          </p:cNvSpPr>
          <p:nvPr>
            <p:ph type="body" idx="1"/>
          </p:nvPr>
        </p:nvSpPr>
        <p:spPr>
          <a:xfrm>
            <a:off x="457200" y="1600200"/>
            <a:ext cx="8229600" cy="2779776"/>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The probability of the intersection of two events is called a </a:t>
            </a:r>
            <a:r>
              <a:rPr lang="en-US" b="1" i="0" u="none" strike="noStrike" cap="none">
                <a:solidFill>
                  <a:srgbClr val="000000"/>
                </a:solidFill>
                <a:latin typeface="Arial"/>
                <a:ea typeface="Arial"/>
                <a:cs typeface="Arial"/>
                <a:sym typeface="Arial"/>
              </a:rPr>
              <a:t>joint probability.</a:t>
            </a:r>
            <a:endParaRPr b="1" i="0" u="none" strike="noStrike" cap="none">
              <a:solidFill>
                <a:srgbClr val="000000"/>
              </a:solidFill>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The probability of an event, irrespective of the outcome of the other joint event, is called a </a:t>
            </a:r>
            <a:r>
              <a:rPr lang="en-US" b="1" i="0" u="none" strike="noStrike" cap="none">
                <a:solidFill>
                  <a:srgbClr val="000000"/>
                </a:solidFill>
                <a:latin typeface="Arial"/>
                <a:ea typeface="Arial"/>
                <a:cs typeface="Arial"/>
                <a:sym typeface="Arial"/>
              </a:rPr>
              <a:t>marginal probability.</a:t>
            </a:r>
            <a:endParaRPr b="1"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4"/>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Application of Joint and Marginal Probability</a:t>
            </a:r>
            <a:endParaRPr sz="2000" b="0" i="0" u="none" strike="noStrike" cap="none">
              <a:solidFill>
                <a:srgbClr val="007FA3"/>
              </a:solidFill>
              <a:latin typeface="Arial"/>
              <a:ea typeface="Arial"/>
              <a:cs typeface="Arial"/>
              <a:sym typeface="Arial"/>
            </a:endParaRPr>
          </a:p>
        </p:txBody>
      </p:sp>
      <p:sp>
        <p:nvSpPr>
          <p:cNvPr id="451" name="Google Shape;451;p44"/>
          <p:cNvSpPr txBox="1">
            <a:spLocks noGrp="1"/>
          </p:cNvSpPr>
          <p:nvPr>
            <p:ph type="body" idx="1"/>
          </p:nvPr>
        </p:nvSpPr>
        <p:spPr>
          <a:xfrm>
            <a:off x="457200" y="1557676"/>
            <a:ext cx="8229600" cy="1159033"/>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A sample of 100 individuals were asked to evaluate their preference for three new proposed energy drinks in a blind taste test.</a:t>
            </a:r>
            <a:endParaRPr sz="1600" b="0" i="0" u="none" strike="noStrike" cap="none">
              <a:solidFill>
                <a:schemeClr val="dk1"/>
              </a:solidFill>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The sample space consists of two types of outcomes corresponding to each</a:t>
            </a:r>
            <a:endParaRPr sz="1600" b="0" i="0" u="none" strike="noStrike" cap="none">
              <a:solidFill>
                <a:schemeClr val="dk1"/>
              </a:solidFill>
              <a:latin typeface="Arial"/>
              <a:ea typeface="Arial"/>
              <a:cs typeface="Arial"/>
              <a:sym typeface="Arial"/>
            </a:endParaRPr>
          </a:p>
        </p:txBody>
      </p:sp>
      <p:sp>
        <p:nvSpPr>
          <p:cNvPr id="452" name="Google Shape;452;p44"/>
          <p:cNvSpPr txBox="1">
            <a:spLocks noGrp="1"/>
          </p:cNvSpPr>
          <p:nvPr>
            <p:ph type="body" idx="2"/>
          </p:nvPr>
        </p:nvSpPr>
        <p:spPr>
          <a:xfrm>
            <a:off x="739726" y="2761488"/>
            <a:ext cx="5935394" cy="28487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1800"/>
              <a:buFont typeface="Arial"/>
              <a:buNone/>
            </a:pPr>
            <a:r>
              <a:rPr lang="en-US" sz="1600" b="0" i="0" u="none" strike="noStrike" cap="none">
                <a:solidFill>
                  <a:schemeClr val="dk1"/>
                </a:solidFill>
                <a:latin typeface="Arial"/>
                <a:ea typeface="Arial"/>
                <a:cs typeface="Arial"/>
                <a:sym typeface="Arial"/>
              </a:rPr>
              <a:t>individual: gender (</a:t>
            </a:r>
            <a:r>
              <a:rPr lang="en-US" sz="1600" b="0" i="1" u="none" strike="noStrike" cap="none">
                <a:solidFill>
                  <a:schemeClr val="dk1"/>
                </a:solidFill>
                <a:latin typeface="Arial"/>
                <a:ea typeface="Arial"/>
                <a:cs typeface="Arial"/>
                <a:sym typeface="Arial"/>
              </a:rPr>
              <a:t>F</a:t>
            </a:r>
            <a:r>
              <a:rPr lang="en-US" sz="1600" b="0" i="0" u="none" strike="noStrike" cap="none">
                <a:solidFill>
                  <a:schemeClr val="dk1"/>
                </a:solidFill>
                <a:latin typeface="Arial"/>
                <a:ea typeface="Arial"/>
                <a:cs typeface="Arial"/>
                <a:sym typeface="Arial"/>
              </a:rPr>
              <a:t> = female or </a:t>
            </a:r>
            <a:r>
              <a:rPr lang="en-US" sz="1600" b="0" i="1" u="none" strike="noStrike" cap="none">
                <a:solidFill>
                  <a:schemeClr val="dk1"/>
                </a:solidFill>
                <a:latin typeface="Arial"/>
                <a:ea typeface="Arial"/>
                <a:cs typeface="Arial"/>
                <a:sym typeface="Arial"/>
              </a:rPr>
              <a:t>M</a:t>
            </a:r>
            <a:r>
              <a:rPr lang="en-US" sz="1600" b="0" i="0" u="none" strike="noStrike" cap="none">
                <a:solidFill>
                  <a:schemeClr val="dk1"/>
                </a:solidFill>
                <a:latin typeface="Arial"/>
                <a:ea typeface="Arial"/>
                <a:cs typeface="Arial"/>
                <a:sym typeface="Arial"/>
              </a:rPr>
              <a:t> = male) and brand preference</a:t>
            </a:r>
            <a:endParaRPr sz="1600" b="0" i="0" u="none" strike="noStrike" cap="none">
              <a:solidFill>
                <a:schemeClr val="dk1"/>
              </a:solidFill>
              <a:latin typeface="Arial"/>
              <a:ea typeface="Arial"/>
              <a:cs typeface="Arial"/>
              <a:sym typeface="Arial"/>
            </a:endParaRPr>
          </a:p>
        </p:txBody>
      </p:sp>
      <p:pic>
        <p:nvPicPr>
          <p:cNvPr id="453" name="Google Shape;453;p44" descr="Left parenthesis B sub 1, B sub 2, or B sub 3 right parenthesis."/>
          <p:cNvPicPr preferRelativeResize="0"/>
          <p:nvPr/>
        </p:nvPicPr>
        <p:blipFill rotWithShape="1">
          <a:blip r:embed="rId3">
            <a:alphaModFix/>
          </a:blip>
          <a:srcRect/>
          <a:stretch/>
        </p:blipFill>
        <p:spPr>
          <a:xfrm>
            <a:off x="6856842" y="2745795"/>
            <a:ext cx="1217521" cy="314876"/>
          </a:xfrm>
          <a:prstGeom prst="rect">
            <a:avLst/>
          </a:prstGeom>
          <a:noFill/>
          <a:ln>
            <a:noFill/>
          </a:ln>
        </p:spPr>
      </p:pic>
      <p:sp>
        <p:nvSpPr>
          <p:cNvPr id="454" name="Google Shape;454;p44"/>
          <p:cNvSpPr txBox="1">
            <a:spLocks noGrp="1"/>
          </p:cNvSpPr>
          <p:nvPr>
            <p:ph type="body" idx="3"/>
          </p:nvPr>
        </p:nvSpPr>
        <p:spPr>
          <a:xfrm>
            <a:off x="457200" y="3101447"/>
            <a:ext cx="8229600" cy="51043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Define a new sample space consisting of the outcomes that reflect the different combinations of outcomes from these two sample spaces.</a:t>
            </a:r>
            <a:endParaRPr sz="1600" b="0" i="0" u="none" strike="noStrike" cap="none">
              <a:solidFill>
                <a:schemeClr val="dk1"/>
              </a:solidFill>
              <a:latin typeface="Arial"/>
              <a:ea typeface="Arial"/>
              <a:cs typeface="Arial"/>
              <a:sym typeface="Arial"/>
            </a:endParaRPr>
          </a:p>
        </p:txBody>
      </p:sp>
      <p:sp>
        <p:nvSpPr>
          <p:cNvPr id="455" name="Google Shape;455;p44"/>
          <p:cNvSpPr txBox="1">
            <a:spLocks noGrp="1"/>
          </p:cNvSpPr>
          <p:nvPr>
            <p:ph type="body" idx="18"/>
          </p:nvPr>
        </p:nvSpPr>
        <p:spPr>
          <a:xfrm>
            <a:off x="539496" y="3695832"/>
            <a:ext cx="575482" cy="297600"/>
          </a:xfrm>
          <a:prstGeom prst="rect">
            <a:avLst/>
          </a:prstGeom>
          <a:noFill/>
          <a:ln>
            <a:noFill/>
          </a:ln>
        </p:spPr>
        <p:txBody>
          <a:bodyPr spcFirstLastPara="1" wrap="square" lIns="0" tIns="0" rIns="0" bIns="0" anchor="t" anchorCtr="0">
            <a:noAutofit/>
          </a:bodyPr>
          <a:lstStyle/>
          <a:p>
            <a:pPr marL="741600" marR="0" lvl="0" indent="-284400" algn="l" rtl="0">
              <a:lnSpc>
                <a:spcPct val="100000"/>
              </a:lnSpc>
              <a:spcBef>
                <a:spcPts val="60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  </a:t>
            </a:r>
            <a:endParaRPr sz="1600" b="0" i="0" u="none" strike="noStrike" cap="none">
              <a:solidFill>
                <a:schemeClr val="dk1"/>
              </a:solidFill>
              <a:latin typeface="Arial"/>
              <a:ea typeface="Arial"/>
              <a:cs typeface="Arial"/>
              <a:sym typeface="Arial"/>
            </a:endParaRPr>
          </a:p>
        </p:txBody>
      </p:sp>
      <p:pic>
        <p:nvPicPr>
          <p:cNvPr id="456" name="Google Shape;456;p44" descr="O sub 1 = the respondent is female and prefers brand 1"/>
          <p:cNvPicPr preferRelativeResize="0"/>
          <p:nvPr/>
        </p:nvPicPr>
        <p:blipFill rotWithShape="1">
          <a:blip r:embed="rId4">
            <a:alphaModFix/>
          </a:blip>
          <a:srcRect/>
          <a:stretch/>
        </p:blipFill>
        <p:spPr>
          <a:xfrm>
            <a:off x="1389508" y="3695831"/>
            <a:ext cx="3845305" cy="286251"/>
          </a:xfrm>
          <a:prstGeom prst="rect">
            <a:avLst/>
          </a:prstGeom>
          <a:noFill/>
          <a:ln>
            <a:noFill/>
          </a:ln>
        </p:spPr>
      </p:pic>
      <p:sp>
        <p:nvSpPr>
          <p:cNvPr id="457" name="Google Shape;457;p44"/>
          <p:cNvSpPr txBox="1">
            <a:spLocks noGrp="1"/>
          </p:cNvSpPr>
          <p:nvPr>
            <p:ph type="body" idx="19"/>
          </p:nvPr>
        </p:nvSpPr>
        <p:spPr>
          <a:xfrm>
            <a:off x="539496" y="4050582"/>
            <a:ext cx="657778" cy="231935"/>
          </a:xfrm>
          <a:prstGeom prst="rect">
            <a:avLst/>
          </a:prstGeom>
          <a:noFill/>
          <a:ln>
            <a:noFill/>
          </a:ln>
        </p:spPr>
        <p:txBody>
          <a:bodyPr spcFirstLastPara="1" wrap="square" lIns="0" tIns="0" rIns="0" bIns="0" anchor="t" anchorCtr="0">
            <a:noAutofit/>
          </a:bodyPr>
          <a:lstStyle/>
          <a:p>
            <a:pPr marL="741600" marR="0" lvl="0" indent="-284400" algn="l" rtl="0">
              <a:lnSpc>
                <a:spcPct val="100000"/>
              </a:lnSpc>
              <a:spcBef>
                <a:spcPts val="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  </a:t>
            </a:r>
            <a:endParaRPr sz="1600" b="0" i="0" u="none" strike="noStrike" cap="none">
              <a:solidFill>
                <a:schemeClr val="dk1"/>
              </a:solidFill>
              <a:latin typeface="Arial"/>
              <a:ea typeface="Arial"/>
              <a:cs typeface="Arial"/>
              <a:sym typeface="Arial"/>
            </a:endParaRPr>
          </a:p>
        </p:txBody>
      </p:sp>
      <p:pic>
        <p:nvPicPr>
          <p:cNvPr id="458" name="Google Shape;458;p44" descr="O sub 2 = the respondent is female and prefers brand 2"/>
          <p:cNvPicPr preferRelativeResize="0"/>
          <p:nvPr/>
        </p:nvPicPr>
        <p:blipFill rotWithShape="1">
          <a:blip r:embed="rId5">
            <a:alphaModFix/>
          </a:blip>
          <a:srcRect/>
          <a:stretch/>
        </p:blipFill>
        <p:spPr>
          <a:xfrm>
            <a:off x="1370013" y="4019550"/>
            <a:ext cx="3884612" cy="287338"/>
          </a:xfrm>
          <a:prstGeom prst="rect">
            <a:avLst/>
          </a:prstGeom>
          <a:noFill/>
          <a:ln>
            <a:noFill/>
          </a:ln>
        </p:spPr>
      </p:pic>
      <p:sp>
        <p:nvSpPr>
          <p:cNvPr id="459" name="Google Shape;459;p44"/>
          <p:cNvSpPr txBox="1">
            <a:spLocks noGrp="1"/>
          </p:cNvSpPr>
          <p:nvPr>
            <p:ph type="body" idx="20"/>
          </p:nvPr>
        </p:nvSpPr>
        <p:spPr>
          <a:xfrm>
            <a:off x="539496" y="4366463"/>
            <a:ext cx="657778" cy="217484"/>
          </a:xfrm>
          <a:prstGeom prst="rect">
            <a:avLst/>
          </a:prstGeom>
          <a:noFill/>
          <a:ln>
            <a:noFill/>
          </a:ln>
        </p:spPr>
        <p:txBody>
          <a:bodyPr spcFirstLastPara="1" wrap="square" lIns="0" tIns="0" rIns="0" bIns="0" anchor="t" anchorCtr="0">
            <a:noAutofit/>
          </a:bodyPr>
          <a:lstStyle/>
          <a:p>
            <a:pPr marL="741600" marR="0" lvl="0" indent="-284400" algn="l" rtl="0">
              <a:lnSpc>
                <a:spcPct val="100000"/>
              </a:lnSpc>
              <a:spcBef>
                <a:spcPts val="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  </a:t>
            </a:r>
            <a:endParaRPr sz="1600" b="0" i="0" u="none" strike="noStrike" cap="none">
              <a:solidFill>
                <a:schemeClr val="dk1"/>
              </a:solidFill>
              <a:latin typeface="Arial"/>
              <a:ea typeface="Arial"/>
              <a:cs typeface="Arial"/>
              <a:sym typeface="Arial"/>
            </a:endParaRPr>
          </a:p>
        </p:txBody>
      </p:sp>
      <p:pic>
        <p:nvPicPr>
          <p:cNvPr id="460" name="Google Shape;460;p44" descr="O sub 3 = the respondent is female and prefers brand 3"/>
          <p:cNvPicPr preferRelativeResize="0"/>
          <p:nvPr/>
        </p:nvPicPr>
        <p:blipFill rotWithShape="1">
          <a:blip r:embed="rId6">
            <a:alphaModFix/>
          </a:blip>
          <a:srcRect/>
          <a:stretch/>
        </p:blipFill>
        <p:spPr>
          <a:xfrm>
            <a:off x="1370013" y="4343400"/>
            <a:ext cx="3884612" cy="287338"/>
          </a:xfrm>
          <a:prstGeom prst="rect">
            <a:avLst/>
          </a:prstGeom>
          <a:noFill/>
          <a:ln>
            <a:noFill/>
          </a:ln>
        </p:spPr>
      </p:pic>
      <p:sp>
        <p:nvSpPr>
          <p:cNvPr id="461" name="Google Shape;461;p44"/>
          <p:cNvSpPr txBox="1">
            <a:spLocks noGrp="1"/>
          </p:cNvSpPr>
          <p:nvPr>
            <p:ph type="body" idx="21"/>
          </p:nvPr>
        </p:nvSpPr>
        <p:spPr>
          <a:xfrm>
            <a:off x="539496" y="4667891"/>
            <a:ext cx="657778" cy="234267"/>
          </a:xfrm>
          <a:prstGeom prst="rect">
            <a:avLst/>
          </a:prstGeom>
          <a:noFill/>
          <a:ln>
            <a:noFill/>
          </a:ln>
        </p:spPr>
        <p:txBody>
          <a:bodyPr spcFirstLastPara="1" wrap="square" lIns="0" tIns="0" rIns="0" bIns="0" anchor="t" anchorCtr="0">
            <a:noAutofit/>
          </a:bodyPr>
          <a:lstStyle/>
          <a:p>
            <a:pPr marL="741600" marR="0" lvl="0" indent="-284400" algn="l" rtl="0">
              <a:lnSpc>
                <a:spcPct val="100000"/>
              </a:lnSpc>
              <a:spcBef>
                <a:spcPts val="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  </a:t>
            </a:r>
            <a:endParaRPr sz="1600" b="0" i="0" u="none" strike="noStrike" cap="none">
              <a:solidFill>
                <a:schemeClr val="dk1"/>
              </a:solidFill>
              <a:latin typeface="Arial"/>
              <a:ea typeface="Arial"/>
              <a:cs typeface="Arial"/>
              <a:sym typeface="Arial"/>
            </a:endParaRPr>
          </a:p>
        </p:txBody>
      </p:sp>
      <p:pic>
        <p:nvPicPr>
          <p:cNvPr id="462" name="Google Shape;462;p44" descr="O sub 4 = the respondent is male and prefers brand 1"/>
          <p:cNvPicPr preferRelativeResize="0"/>
          <p:nvPr/>
        </p:nvPicPr>
        <p:blipFill rotWithShape="1">
          <a:blip r:embed="rId7">
            <a:alphaModFix/>
          </a:blip>
          <a:srcRect/>
          <a:stretch/>
        </p:blipFill>
        <p:spPr>
          <a:xfrm>
            <a:off x="1382586" y="4667250"/>
            <a:ext cx="3711575" cy="287338"/>
          </a:xfrm>
          <a:prstGeom prst="rect">
            <a:avLst/>
          </a:prstGeom>
          <a:noFill/>
          <a:ln>
            <a:noFill/>
          </a:ln>
        </p:spPr>
      </p:pic>
      <p:sp>
        <p:nvSpPr>
          <p:cNvPr id="463" name="Google Shape;463;p44"/>
          <p:cNvSpPr txBox="1">
            <a:spLocks noGrp="1"/>
          </p:cNvSpPr>
          <p:nvPr>
            <p:ph type="body" idx="22"/>
          </p:nvPr>
        </p:nvSpPr>
        <p:spPr>
          <a:xfrm>
            <a:off x="539496" y="4986103"/>
            <a:ext cx="657778" cy="234621"/>
          </a:xfrm>
          <a:prstGeom prst="rect">
            <a:avLst/>
          </a:prstGeom>
          <a:noFill/>
          <a:ln>
            <a:noFill/>
          </a:ln>
        </p:spPr>
        <p:txBody>
          <a:bodyPr spcFirstLastPara="1" wrap="square" lIns="0" tIns="0" rIns="0" bIns="0" anchor="t" anchorCtr="0">
            <a:noAutofit/>
          </a:bodyPr>
          <a:lstStyle/>
          <a:p>
            <a:pPr marL="741600" marR="0" lvl="0" indent="-284400" algn="l" rtl="0">
              <a:lnSpc>
                <a:spcPct val="100000"/>
              </a:lnSpc>
              <a:spcBef>
                <a:spcPts val="0"/>
              </a:spcBef>
              <a:spcAft>
                <a:spcPts val="0"/>
              </a:spcAft>
              <a:buClr>
                <a:srgbClr val="007FA3"/>
              </a:buClr>
              <a:buSzPts val="1600"/>
              <a:buFont typeface="Arial"/>
              <a:buChar char="–"/>
            </a:pPr>
            <a:r>
              <a:rPr lang="en-US" sz="1600" b="0" i="0" u="none" strike="noStrike" cap="none">
                <a:solidFill>
                  <a:schemeClr val="dk1"/>
                </a:solidFill>
                <a:latin typeface="Arial"/>
                <a:ea typeface="Arial"/>
                <a:cs typeface="Arial"/>
                <a:sym typeface="Arial"/>
              </a:rPr>
              <a:t>  </a:t>
            </a:r>
            <a:endParaRPr sz="1600">
              <a:latin typeface="Arial"/>
              <a:ea typeface="Arial"/>
              <a:cs typeface="Arial"/>
              <a:sym typeface="Arial"/>
            </a:endParaRPr>
          </a:p>
        </p:txBody>
      </p:sp>
      <p:pic>
        <p:nvPicPr>
          <p:cNvPr id="464" name="Google Shape;464;p44" descr="O sub 5 = the respondent is male and prefers brand 2"/>
          <p:cNvPicPr preferRelativeResize="0"/>
          <p:nvPr/>
        </p:nvPicPr>
        <p:blipFill rotWithShape="1">
          <a:blip r:embed="rId8">
            <a:alphaModFix/>
          </a:blip>
          <a:srcRect/>
          <a:stretch/>
        </p:blipFill>
        <p:spPr>
          <a:xfrm>
            <a:off x="1373061" y="4992688"/>
            <a:ext cx="3732212" cy="285750"/>
          </a:xfrm>
          <a:prstGeom prst="rect">
            <a:avLst/>
          </a:prstGeom>
          <a:noFill/>
          <a:ln>
            <a:noFill/>
          </a:ln>
        </p:spPr>
      </p:pic>
      <p:sp>
        <p:nvSpPr>
          <p:cNvPr id="465" name="Google Shape;465;p44"/>
          <p:cNvSpPr txBox="1">
            <a:spLocks noGrp="1"/>
          </p:cNvSpPr>
          <p:nvPr>
            <p:ph type="body" idx="23"/>
          </p:nvPr>
        </p:nvSpPr>
        <p:spPr>
          <a:xfrm>
            <a:off x="539496" y="5304669"/>
            <a:ext cx="657778" cy="226181"/>
          </a:xfrm>
          <a:prstGeom prst="rect">
            <a:avLst/>
          </a:prstGeom>
          <a:noFill/>
          <a:ln>
            <a:noFill/>
          </a:ln>
        </p:spPr>
        <p:txBody>
          <a:bodyPr spcFirstLastPara="1" wrap="square" lIns="0" tIns="0" rIns="0" bIns="0" anchor="t" anchorCtr="0">
            <a:noAutofit/>
          </a:bodyPr>
          <a:lstStyle/>
          <a:p>
            <a:pPr marL="741600" marR="0" lvl="0" indent="-284400" algn="l" rtl="0">
              <a:lnSpc>
                <a:spcPct val="100000"/>
              </a:lnSpc>
              <a:spcBef>
                <a:spcPts val="0"/>
              </a:spcBef>
              <a:spcAft>
                <a:spcPts val="0"/>
              </a:spcAft>
              <a:buClr>
                <a:srgbClr val="007FA3"/>
              </a:buClr>
              <a:buSzPts val="1600"/>
              <a:buFont typeface="Arial"/>
              <a:buChar char="–"/>
            </a:pPr>
            <a:r>
              <a:rPr lang="en-US" sz="1600">
                <a:latin typeface="Arial"/>
                <a:ea typeface="Arial"/>
                <a:cs typeface="Arial"/>
                <a:sym typeface="Arial"/>
              </a:rPr>
              <a:t>  </a:t>
            </a:r>
            <a:endParaRPr sz="1600">
              <a:latin typeface="Arial"/>
              <a:ea typeface="Arial"/>
              <a:cs typeface="Arial"/>
              <a:sym typeface="Arial"/>
            </a:endParaRPr>
          </a:p>
        </p:txBody>
      </p:sp>
      <p:pic>
        <p:nvPicPr>
          <p:cNvPr id="466" name="Google Shape;466;p44" descr="O sub 6 = the respondent is male and prefers brand 3"/>
          <p:cNvPicPr preferRelativeResize="0"/>
          <p:nvPr/>
        </p:nvPicPr>
        <p:blipFill rotWithShape="1">
          <a:blip r:embed="rId9">
            <a:alphaModFix/>
          </a:blip>
          <a:srcRect/>
          <a:stretch/>
        </p:blipFill>
        <p:spPr>
          <a:xfrm>
            <a:off x="1359154" y="5316538"/>
            <a:ext cx="3741738" cy="285750"/>
          </a:xfrm>
          <a:prstGeom prst="rect">
            <a:avLst/>
          </a:prstGeom>
          <a:noFill/>
          <a:ln>
            <a:noFill/>
          </a:ln>
        </p:spPr>
      </p:pic>
      <p:sp>
        <p:nvSpPr>
          <p:cNvPr id="467" name="Google Shape;467;p44"/>
          <p:cNvSpPr txBox="1">
            <a:spLocks noGrp="1"/>
          </p:cNvSpPr>
          <p:nvPr>
            <p:ph type="body" idx="23"/>
          </p:nvPr>
        </p:nvSpPr>
        <p:spPr>
          <a:xfrm>
            <a:off x="451491" y="5718240"/>
            <a:ext cx="8235309" cy="31115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1600"/>
              <a:buChar char="•"/>
            </a:pPr>
            <a:r>
              <a:rPr lang="en-US" sz="1600">
                <a:solidFill>
                  <a:srgbClr val="000000"/>
                </a:solidFill>
                <a:latin typeface="Arial"/>
                <a:ea typeface="Arial"/>
                <a:cs typeface="Arial"/>
                <a:sym typeface="Arial"/>
              </a:rPr>
              <a:t>The probability of each of these events is the intersection of the gender and brand</a:t>
            </a:r>
            <a:endParaRPr sz="1600">
              <a:solidFill>
                <a:srgbClr val="000000"/>
              </a:solidFill>
              <a:latin typeface="Arial"/>
              <a:ea typeface="Arial"/>
              <a:cs typeface="Arial"/>
              <a:sym typeface="Arial"/>
            </a:endParaRPr>
          </a:p>
        </p:txBody>
      </p:sp>
      <p:sp>
        <p:nvSpPr>
          <p:cNvPr id="468" name="Google Shape;468;p44"/>
          <p:cNvSpPr txBox="1">
            <a:spLocks noGrp="1"/>
          </p:cNvSpPr>
          <p:nvPr>
            <p:ph type="body" idx="23"/>
          </p:nvPr>
        </p:nvSpPr>
        <p:spPr>
          <a:xfrm>
            <a:off x="739726" y="6079136"/>
            <a:ext cx="2917873" cy="31115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1600">
                <a:solidFill>
                  <a:srgbClr val="000000"/>
                </a:solidFill>
                <a:latin typeface="Arial"/>
                <a:ea typeface="Arial"/>
                <a:cs typeface="Arial"/>
                <a:sym typeface="Arial"/>
              </a:rPr>
              <a:t>preference event. For example,</a:t>
            </a:r>
            <a:endParaRPr/>
          </a:p>
        </p:txBody>
      </p:sp>
      <p:pic>
        <p:nvPicPr>
          <p:cNvPr id="469" name="Google Shape;469;p44" descr="P of O sub 1 = P of start expression F and B sub 1 end expression"/>
          <p:cNvPicPr preferRelativeResize="0"/>
          <p:nvPr/>
        </p:nvPicPr>
        <p:blipFill rotWithShape="1">
          <a:blip r:embed="rId10">
            <a:alphaModFix/>
          </a:blip>
          <a:srcRect/>
          <a:stretch/>
        </p:blipFill>
        <p:spPr>
          <a:xfrm>
            <a:off x="3722039" y="6082081"/>
            <a:ext cx="1927423" cy="286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5.11: Applying Probability Rules to Joint Events </a:t>
            </a:r>
            <a:r>
              <a:rPr lang="en-US" sz="2000" b="0">
                <a:latin typeface="Arial"/>
                <a:ea typeface="Arial"/>
                <a:cs typeface="Arial"/>
                <a:sym typeface="Arial"/>
              </a:rPr>
              <a:t>(1 of 3)</a:t>
            </a:r>
            <a:endParaRPr sz="2000" b="0" i="0" u="none" strike="noStrike" cap="none">
              <a:solidFill>
                <a:srgbClr val="007FA3"/>
              </a:solidFill>
              <a:latin typeface="Arial"/>
              <a:ea typeface="Arial"/>
              <a:cs typeface="Arial"/>
              <a:sym typeface="Arial"/>
            </a:endParaRPr>
          </a:p>
        </p:txBody>
      </p:sp>
      <p:sp>
        <p:nvSpPr>
          <p:cNvPr id="475" name="Google Shape;475;p45"/>
          <p:cNvSpPr txBox="1">
            <a:spLocks noGrp="1"/>
          </p:cNvSpPr>
          <p:nvPr>
            <p:ph type="body" idx="1"/>
          </p:nvPr>
        </p:nvSpPr>
        <p:spPr>
          <a:xfrm>
            <a:off x="457200" y="1600200"/>
            <a:ext cx="8229600" cy="2226389"/>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400"/>
              <a:buFont typeface="Arial"/>
              <a:buChar char="•"/>
            </a:pPr>
            <a:r>
              <a:rPr lang="en-US" sz="2200" b="0" u="none" strike="noStrike" cap="none">
                <a:solidFill>
                  <a:srgbClr val="000000"/>
                </a:solidFill>
                <a:latin typeface="Arial"/>
                <a:ea typeface="Arial"/>
                <a:cs typeface="Arial"/>
                <a:sym typeface="Arial"/>
              </a:rPr>
              <a:t>Energy Drink Survey</a:t>
            </a:r>
            <a:endParaRPr sz="22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400"/>
              <a:buFont typeface="Arial"/>
              <a:buChar char="•"/>
            </a:pPr>
            <a:r>
              <a:rPr lang="en-US" sz="2200" b="0" i="0" u="none" strike="noStrike" cap="none">
                <a:solidFill>
                  <a:srgbClr val="000000"/>
                </a:solidFill>
                <a:latin typeface="Arial"/>
                <a:ea typeface="Arial"/>
                <a:cs typeface="Arial"/>
                <a:sym typeface="Arial"/>
              </a:rPr>
              <a:t>The joint probabilities of gender and brand preference are calculated by dividing the number of respondents corresponding to each of the six outcomes listed above by the total number of respondents, 100.</a:t>
            </a:r>
            <a:endParaRPr sz="2200">
              <a:latin typeface="Arial"/>
              <a:ea typeface="Arial"/>
              <a:cs typeface="Arial"/>
              <a:sym typeface="Arial"/>
            </a:endParaRPr>
          </a:p>
        </p:txBody>
      </p:sp>
      <p:sp>
        <p:nvSpPr>
          <p:cNvPr id="476" name="Google Shape;476;p45"/>
          <p:cNvSpPr txBox="1">
            <a:spLocks noGrp="1"/>
          </p:cNvSpPr>
          <p:nvPr>
            <p:ph type="body" idx="3"/>
          </p:nvPr>
        </p:nvSpPr>
        <p:spPr>
          <a:xfrm>
            <a:off x="457200" y="3940929"/>
            <a:ext cx="1463040" cy="452167"/>
          </a:xfrm>
          <a:prstGeom prst="rect">
            <a:avLst/>
          </a:prstGeom>
          <a:noFill/>
          <a:ln>
            <a:noFill/>
          </a:ln>
        </p:spPr>
        <p:txBody>
          <a:bodyPr spcFirstLastPara="1" wrap="square" lIns="0" tIns="0" rIns="0" bIns="0" anchor="t" anchorCtr="0">
            <a:noAutofit/>
          </a:bodyPr>
          <a:lstStyle/>
          <a:p>
            <a:pPr marL="741553" marR="0" lvl="1" indent="-284353" algn="l" rtl="0">
              <a:lnSpc>
                <a:spcPct val="100000"/>
              </a:lnSpc>
              <a:spcBef>
                <a:spcPts val="600"/>
              </a:spcBef>
              <a:spcAft>
                <a:spcPts val="0"/>
              </a:spcAft>
              <a:buClr>
                <a:srgbClr val="007FA3"/>
              </a:buClr>
              <a:buSzPts val="2000"/>
              <a:buFont typeface="Arial"/>
              <a:buChar char="–"/>
            </a:pPr>
            <a:r>
              <a:rPr lang="en-US" sz="2200" b="0" i="0" u="none" strike="noStrike" cap="none">
                <a:solidFill>
                  <a:schemeClr val="dk1"/>
                </a:solidFill>
                <a:latin typeface="Arial"/>
                <a:ea typeface="Arial"/>
                <a:cs typeface="Arial"/>
                <a:sym typeface="Arial"/>
              </a:rPr>
              <a:t>E.g.</a:t>
            </a:r>
            <a:r>
              <a:rPr lang="en-US" sz="2200" b="0" i="1" u="none" strike="noStrike" cap="none">
                <a:solidFill>
                  <a:schemeClr val="dk1"/>
                </a:solidFill>
                <a:latin typeface="Arial"/>
                <a:ea typeface="Arial"/>
                <a:cs typeface="Arial"/>
                <a:sym typeface="Arial"/>
              </a:rPr>
              <a:t>,</a:t>
            </a:r>
            <a:endParaRPr sz="2200" b="0" i="0" u="none" strike="noStrike" cap="none">
              <a:solidFill>
                <a:srgbClr val="000000"/>
              </a:solidFill>
              <a:latin typeface="Arial"/>
              <a:ea typeface="Arial"/>
              <a:cs typeface="Arial"/>
              <a:sym typeface="Arial"/>
            </a:endParaRPr>
          </a:p>
        </p:txBody>
      </p:sp>
      <p:pic>
        <p:nvPicPr>
          <p:cNvPr id="477" name="Google Shape;477;p45" descr="P of start expression F and B sub 1 end expression = P of O sub 1 = 9 hundredths = 0.09"/>
          <p:cNvPicPr preferRelativeResize="0"/>
          <p:nvPr/>
        </p:nvPicPr>
        <p:blipFill rotWithShape="1">
          <a:blip r:embed="rId3">
            <a:alphaModFix/>
          </a:blip>
          <a:srcRect/>
          <a:stretch/>
        </p:blipFill>
        <p:spPr>
          <a:xfrm>
            <a:off x="2047845" y="3939736"/>
            <a:ext cx="3442645" cy="524794"/>
          </a:xfrm>
          <a:prstGeom prst="rect">
            <a:avLst/>
          </a:prstGeom>
          <a:noFill/>
          <a:ln>
            <a:noFill/>
          </a:ln>
        </p:spPr>
      </p:pic>
      <p:pic>
        <p:nvPicPr>
          <p:cNvPr id="478" name="Google Shape;478;p45" descr="An excel sheet shows three tables for energy drink survey. The first table has 13 rows and 3 columns. The columns have the following headings from left to right. Respondent, Gender, Brand preference. The row entries are as follows. Row 1. Respondent, 1. Gender, Male. Brand preference, Brand 3. Row 2. Respondent, 2. Gender, Female. Brand preference, Brand 3. Row 3. Respondent, 3. Gender, Male. Brand preference, Brand 3. Row 4. Respondent, 4. Gender, Male. Brand preference, Brand 1. Row 5. Respondent, 5. Gender, Male. Brand preference, Brand 1. Row 6. Respondent, 6. Gender, Female. Brand preference, Brand 2. Row 7. Respondent, 7. Gender, Male. Brand preference, Brand 2. Row 8. Respondent, 8. Gender, Female. Brand preference, Brand 2. Row 9. Respondent, 9. Gender, Male. Brand preference, Brand 1. Row 10. Respondent, 10. Gender, Female. Brand preference, Brand 3. Row 11. Respondent, 11. Gender, Male. Brand preference, Brand 3. Row 12. Respondent, 12. Gender, Male. Brand preference, Brand 2. Row 13. Respondent, 13. Gender, Female. Brand preference, Brand 3. The second table titled, count of respondent, has 3 rows and 5 columns. The columns have the following headings from left to right. Blank, Brand 1, Brand 2, Brand 3, Grand total. The row entries are as follows. Row 1. Blank, Female. Brand 1, 9. Brand 2, 6. Brand 3, 22. Grand total, 37. Row 2. Blank, Male. Brand 1, 25. Brand 2, 17. Brand 3, 21. Grand total, 63. Row 3. Blank, Grand total. Brand 1, 34. Brand 2, 23. Brand 3, 43. Grand total, 100. The third table titled, joint probability table has 3 rows and 5 columns. The columns have the following headings from left to right. Blank, Brand 1, Brand 2, Brand 3, Grand total. The row entries are as follows. Row 1. Blank, Female. Brand 1, 0.09. Brand 2, 0.06. Brand 3, 0.22. Grand total, 0.37. Row 2. Blank, Male. Brand 1, 0.25. Brand 2, 0.17. Brand 3, 0.21. Grand total, 0.63. Row 3. Blank, Grand total. Brand 1, 0.34. Brand 2, 0.23. Brand 3, 0.43. Grand total, 1."/>
          <p:cNvPicPr preferRelativeResize="0"/>
          <p:nvPr/>
        </p:nvPicPr>
        <p:blipFill rotWithShape="1">
          <a:blip r:embed="rId4">
            <a:alphaModFix/>
          </a:blip>
          <a:srcRect/>
          <a:stretch/>
        </p:blipFill>
        <p:spPr>
          <a:xfrm>
            <a:off x="1559189" y="4599169"/>
            <a:ext cx="5824452" cy="17533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5.11: Applying Probability Rules to Joint Events </a:t>
            </a:r>
            <a:r>
              <a:rPr lang="en-US" sz="2000" b="0">
                <a:latin typeface="Arial"/>
                <a:ea typeface="Arial"/>
                <a:cs typeface="Arial"/>
                <a:sym typeface="Arial"/>
              </a:rPr>
              <a:t>(2 of 3)</a:t>
            </a:r>
            <a:endParaRPr sz="2000" b="0" i="0" u="none" strike="noStrike" cap="none">
              <a:solidFill>
                <a:srgbClr val="007FA3"/>
              </a:solidFill>
              <a:latin typeface="Arial"/>
              <a:ea typeface="Arial"/>
              <a:cs typeface="Arial"/>
              <a:sym typeface="Arial"/>
            </a:endParaRPr>
          </a:p>
        </p:txBody>
      </p:sp>
      <p:sp>
        <p:nvSpPr>
          <p:cNvPr id="484" name="Google Shape;484;p46"/>
          <p:cNvSpPr txBox="1">
            <a:spLocks noGrp="1"/>
          </p:cNvSpPr>
          <p:nvPr>
            <p:ph type="body" idx="1"/>
          </p:nvPr>
        </p:nvSpPr>
        <p:spPr>
          <a:xfrm>
            <a:off x="457200" y="1600200"/>
            <a:ext cx="8229600" cy="1307592"/>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The marginal probabilities for gender and brand preference are calculated by adding the joint probabilities across the rows and columns</a:t>
            </a:r>
            <a:endParaRPr sz="2400" b="0" i="0" u="none" strike="noStrike" cap="none">
              <a:solidFill>
                <a:schemeClr val="dk1"/>
              </a:solidFill>
              <a:latin typeface="Arial"/>
              <a:ea typeface="Arial"/>
              <a:cs typeface="Arial"/>
              <a:sym typeface="Arial"/>
            </a:endParaRPr>
          </a:p>
        </p:txBody>
      </p:sp>
      <p:sp>
        <p:nvSpPr>
          <p:cNvPr id="485" name="Google Shape;485;p46"/>
          <p:cNvSpPr txBox="1">
            <a:spLocks noGrp="1"/>
          </p:cNvSpPr>
          <p:nvPr>
            <p:ph type="body" idx="2"/>
          </p:nvPr>
        </p:nvSpPr>
        <p:spPr>
          <a:xfrm>
            <a:off x="457200" y="3031802"/>
            <a:ext cx="8229600" cy="488638"/>
          </a:xfrm>
          <a:prstGeom prst="rect">
            <a:avLst/>
          </a:prstGeom>
          <a:noFill/>
          <a:ln>
            <a:noFill/>
          </a:ln>
        </p:spPr>
        <p:txBody>
          <a:bodyPr spcFirstLastPara="1" wrap="square" lIns="0" tIns="0" rIns="0" bIns="0" anchor="t" anchorCtr="0">
            <a:noAutofit/>
          </a:bodyPr>
          <a:lstStyle/>
          <a:p>
            <a:pPr marL="741363" marR="0" lvl="0" indent="-284163"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E.g.</a:t>
            </a:r>
            <a:r>
              <a:rPr lang="en-US" sz="2400" b="0" i="1" u="none" strike="noStrike" cap="none">
                <a:solidFill>
                  <a:schemeClr val="dk1"/>
                </a:solidFill>
                <a:latin typeface="Arial"/>
                <a:ea typeface="Arial"/>
                <a:cs typeface="Arial"/>
                <a:sym typeface="Arial"/>
              </a:rPr>
              <a:t>, </a:t>
            </a:r>
            <a:r>
              <a:rPr lang="en-US" sz="2400" b="0" i="0" u="none" strike="noStrike" cap="none">
                <a:solidFill>
                  <a:schemeClr val="dk1"/>
                </a:solidFill>
                <a:latin typeface="Arial"/>
                <a:ea typeface="Arial"/>
                <a:cs typeface="Arial"/>
                <a:sym typeface="Arial"/>
              </a:rPr>
              <a:t>the event </a:t>
            </a:r>
            <a:r>
              <a:rPr lang="en-US" sz="2400" b="0" i="1" u="none" strike="noStrike" cap="none">
                <a:solidFill>
                  <a:schemeClr val="dk1"/>
                </a:solidFill>
                <a:latin typeface="Arial"/>
                <a:ea typeface="Arial"/>
                <a:cs typeface="Arial"/>
                <a:sym typeface="Arial"/>
              </a:rPr>
              <a:t>F</a:t>
            </a:r>
            <a:r>
              <a:rPr lang="en-US" sz="2400" b="0" i="0" u="none" strike="noStrike" cap="none">
                <a:solidFill>
                  <a:schemeClr val="dk1"/>
                </a:solidFill>
                <a:latin typeface="Arial"/>
                <a:ea typeface="Arial"/>
                <a:cs typeface="Arial"/>
                <a:sym typeface="Arial"/>
              </a:rPr>
              <a:t>, (respondent is female) is comprised</a:t>
            </a:r>
            <a:endParaRPr sz="2400">
              <a:latin typeface="Arial"/>
              <a:ea typeface="Arial"/>
              <a:cs typeface="Arial"/>
              <a:sym typeface="Arial"/>
            </a:endParaRPr>
          </a:p>
        </p:txBody>
      </p:sp>
      <p:sp>
        <p:nvSpPr>
          <p:cNvPr id="486" name="Google Shape;486;p46"/>
          <p:cNvSpPr txBox="1">
            <a:spLocks noGrp="1"/>
          </p:cNvSpPr>
          <p:nvPr>
            <p:ph type="body" idx="3"/>
          </p:nvPr>
        </p:nvSpPr>
        <p:spPr>
          <a:xfrm>
            <a:off x="1200912" y="3576785"/>
            <a:ext cx="2273808" cy="38854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sz="2400">
                <a:latin typeface="Arial"/>
                <a:ea typeface="Arial"/>
                <a:cs typeface="Arial"/>
                <a:sym typeface="Arial"/>
              </a:rPr>
              <a:t>of the </a:t>
            </a:r>
            <a:r>
              <a:rPr lang="en-US" sz="2400" b="0" i="0" u="none" strike="noStrike" cap="none">
                <a:solidFill>
                  <a:schemeClr val="dk1"/>
                </a:solidFill>
                <a:latin typeface="Arial"/>
                <a:ea typeface="Arial"/>
                <a:cs typeface="Arial"/>
                <a:sym typeface="Arial"/>
              </a:rPr>
              <a:t>outcomes</a:t>
            </a:r>
            <a:endParaRPr sz="2400">
              <a:latin typeface="Arial"/>
              <a:ea typeface="Arial"/>
              <a:cs typeface="Arial"/>
              <a:sym typeface="Arial"/>
            </a:endParaRPr>
          </a:p>
        </p:txBody>
      </p:sp>
      <p:pic>
        <p:nvPicPr>
          <p:cNvPr id="487" name="Google Shape;487;p46" descr="O sub 1, O sub 2, and, O sub 3,"/>
          <p:cNvPicPr preferRelativeResize="0"/>
          <p:nvPr/>
        </p:nvPicPr>
        <p:blipFill rotWithShape="1">
          <a:blip r:embed="rId3">
            <a:alphaModFix/>
          </a:blip>
          <a:srcRect/>
          <a:stretch/>
        </p:blipFill>
        <p:spPr>
          <a:xfrm>
            <a:off x="3536442" y="3602797"/>
            <a:ext cx="1943100" cy="368300"/>
          </a:xfrm>
          <a:prstGeom prst="rect">
            <a:avLst/>
          </a:prstGeom>
          <a:noFill/>
          <a:ln>
            <a:noFill/>
          </a:ln>
        </p:spPr>
      </p:pic>
      <p:sp>
        <p:nvSpPr>
          <p:cNvPr id="488" name="Google Shape;488;p46"/>
          <p:cNvSpPr txBox="1">
            <a:spLocks noGrp="1"/>
          </p:cNvSpPr>
          <p:nvPr>
            <p:ph type="body" idx="4"/>
          </p:nvPr>
        </p:nvSpPr>
        <p:spPr>
          <a:xfrm>
            <a:off x="5541264" y="3564613"/>
            <a:ext cx="1914848" cy="41288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400" b="0" i="0" u="none" strike="noStrike" cap="none">
                <a:solidFill>
                  <a:schemeClr val="dk1"/>
                </a:solidFill>
                <a:latin typeface="Arial"/>
                <a:ea typeface="Arial"/>
                <a:cs typeface="Arial"/>
                <a:sym typeface="Arial"/>
              </a:rPr>
              <a:t>and therefore</a:t>
            </a:r>
            <a:endParaRPr sz="2400">
              <a:latin typeface="Arial"/>
              <a:ea typeface="Arial"/>
              <a:cs typeface="Arial"/>
              <a:sym typeface="Arial"/>
            </a:endParaRPr>
          </a:p>
        </p:txBody>
      </p:sp>
      <p:pic>
        <p:nvPicPr>
          <p:cNvPr id="489" name="Google Shape;489;p46" descr="P of F = P of start expression F and B sub 1 end expression + P of start expression F and B sub 2 end expression + P of start expression F and B sub 3 end expression = 0.37"/>
          <p:cNvPicPr preferRelativeResize="0"/>
          <p:nvPr/>
        </p:nvPicPr>
        <p:blipFill rotWithShape="1">
          <a:blip r:embed="rId4">
            <a:alphaModFix/>
          </a:blip>
          <a:srcRect/>
          <a:stretch/>
        </p:blipFill>
        <p:spPr>
          <a:xfrm>
            <a:off x="1200912" y="4019067"/>
            <a:ext cx="7137400" cy="368300"/>
          </a:xfrm>
          <a:prstGeom prst="rect">
            <a:avLst/>
          </a:prstGeom>
          <a:noFill/>
          <a:ln>
            <a:noFill/>
          </a:ln>
        </p:spPr>
      </p:pic>
      <p:graphicFrame>
        <p:nvGraphicFramePr>
          <p:cNvPr id="490" name="Google Shape;490;p46"/>
          <p:cNvGraphicFramePr/>
          <p:nvPr/>
        </p:nvGraphicFramePr>
        <p:xfrm>
          <a:off x="1554480" y="4631576"/>
          <a:ext cx="6034125" cy="1316804"/>
        </p:xfrm>
        <a:graphic>
          <a:graphicData uri="http://schemas.openxmlformats.org/drawingml/2006/table">
            <a:tbl>
              <a:tblPr firstRow="1" bandRow="1">
                <a:noFill/>
                <a:tableStyleId>{81D66291-8A11-45BE-AF44-C5967E29D0AE}</a:tableStyleId>
              </a:tblPr>
              <a:tblGrid>
                <a:gridCol w="2130750">
                  <a:extLst>
                    <a:ext uri="{9D8B030D-6E8A-4147-A177-3AD203B41FA5}">
                      <a16:colId xmlns:a16="http://schemas.microsoft.com/office/drawing/2014/main" val="20000"/>
                    </a:ext>
                  </a:extLst>
                </a:gridCol>
                <a:gridCol w="892500">
                  <a:extLst>
                    <a:ext uri="{9D8B030D-6E8A-4147-A177-3AD203B41FA5}">
                      <a16:colId xmlns:a16="http://schemas.microsoft.com/office/drawing/2014/main" val="20001"/>
                    </a:ext>
                  </a:extLst>
                </a:gridCol>
                <a:gridCol w="892500">
                  <a:extLst>
                    <a:ext uri="{9D8B030D-6E8A-4147-A177-3AD203B41FA5}">
                      <a16:colId xmlns:a16="http://schemas.microsoft.com/office/drawing/2014/main" val="20002"/>
                    </a:ext>
                  </a:extLst>
                </a:gridCol>
                <a:gridCol w="892500">
                  <a:extLst>
                    <a:ext uri="{9D8B030D-6E8A-4147-A177-3AD203B41FA5}">
                      <a16:colId xmlns:a16="http://schemas.microsoft.com/office/drawing/2014/main" val="20003"/>
                    </a:ext>
                  </a:extLst>
                </a:gridCol>
                <a:gridCol w="1225875">
                  <a:extLst>
                    <a:ext uri="{9D8B030D-6E8A-4147-A177-3AD203B41FA5}">
                      <a16:colId xmlns:a16="http://schemas.microsoft.com/office/drawing/2014/main" val="20004"/>
                    </a:ext>
                  </a:extLst>
                </a:gridCol>
              </a:tblGrid>
              <a:tr h="402375">
                <a:tc>
                  <a:txBody>
                    <a:bodyPr/>
                    <a:lstStyle/>
                    <a:p>
                      <a:pPr marL="0" marR="0" lvl="0" indent="0" algn="l" rtl="0">
                        <a:lnSpc>
                          <a:spcPct val="100000"/>
                        </a:lnSpc>
                        <a:spcBef>
                          <a:spcPts val="0"/>
                        </a:spcBef>
                        <a:spcAft>
                          <a:spcPts val="0"/>
                        </a:spcAft>
                        <a:buNone/>
                      </a:pPr>
                      <a:r>
                        <a:rPr lang="en-US" sz="1400" b="1" u="none" strike="noStrike" cap="none"/>
                        <a:t>Joint Probability Table</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1" u="none" strike="noStrike" cap="none"/>
                        <a:t>Brand 1</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1" u="none" strike="noStrike" cap="none"/>
                        <a:t>Brand 2</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1" u="none" strike="noStrike" cap="none"/>
                        <a:t>Brand 3</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1" u="none" strike="noStrike" cap="none"/>
                        <a:t>Grand Total</a:t>
                      </a:r>
                      <a:endParaRPr sz="1400" b="1" u="none" strike="noStrike" cap="none"/>
                    </a:p>
                  </a:txBody>
                  <a:tcPr marL="91450" marR="91450" marT="45725" marB="45725"/>
                </a:tc>
                <a:extLst>
                  <a:ext uri="{0D108BD9-81ED-4DB2-BD59-A6C34878D82A}">
                    <a16:rowId xmlns:a16="http://schemas.microsoft.com/office/drawing/2014/main" val="10000"/>
                  </a:ext>
                </a:extLst>
              </a:tr>
              <a:tr h="287975">
                <a:tc>
                  <a:txBody>
                    <a:bodyPr/>
                    <a:lstStyle/>
                    <a:p>
                      <a:pPr marL="0" marR="0" lvl="0" indent="0" algn="l" rtl="0">
                        <a:lnSpc>
                          <a:spcPct val="100000"/>
                        </a:lnSpc>
                        <a:spcBef>
                          <a:spcPts val="0"/>
                        </a:spcBef>
                        <a:spcAft>
                          <a:spcPts val="0"/>
                        </a:spcAft>
                        <a:buNone/>
                      </a:pPr>
                      <a:r>
                        <a:rPr lang="en-US" sz="1400" u="none" strike="noStrike" cap="none"/>
                        <a:t>Female</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0.09</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0.06</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0.22</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0.37</a:t>
                      </a:r>
                      <a:endParaRPr sz="1400" u="none" strike="noStrike" cap="none"/>
                    </a:p>
                  </a:txBody>
                  <a:tcPr marL="91450" marR="91450" marT="45725" marB="45725"/>
                </a:tc>
                <a:extLst>
                  <a:ext uri="{0D108BD9-81ED-4DB2-BD59-A6C34878D82A}">
                    <a16:rowId xmlns:a16="http://schemas.microsoft.com/office/drawing/2014/main" val="10001"/>
                  </a:ext>
                </a:extLst>
              </a:tr>
              <a:tr h="287975">
                <a:tc>
                  <a:txBody>
                    <a:bodyPr/>
                    <a:lstStyle/>
                    <a:p>
                      <a:pPr marL="0" marR="0" lvl="0" indent="0" algn="l" rtl="0">
                        <a:lnSpc>
                          <a:spcPct val="100000"/>
                        </a:lnSpc>
                        <a:spcBef>
                          <a:spcPts val="0"/>
                        </a:spcBef>
                        <a:spcAft>
                          <a:spcPts val="0"/>
                        </a:spcAft>
                        <a:buNone/>
                      </a:pPr>
                      <a:r>
                        <a:rPr lang="en-US" sz="1400" u="none" strike="noStrike" cap="none"/>
                        <a:t>Male </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0.25</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0.17</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0.21</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0.63</a:t>
                      </a:r>
                      <a:endParaRPr sz="1400" u="none" strike="noStrike" cap="none"/>
                    </a:p>
                  </a:txBody>
                  <a:tcPr marL="91450" marR="91450" marT="45725" marB="45725"/>
                </a:tc>
                <a:extLst>
                  <a:ext uri="{0D108BD9-81ED-4DB2-BD59-A6C34878D82A}">
                    <a16:rowId xmlns:a16="http://schemas.microsoft.com/office/drawing/2014/main" val="10002"/>
                  </a:ext>
                </a:extLst>
              </a:tr>
              <a:tr h="287975">
                <a:tc>
                  <a:txBody>
                    <a:bodyPr/>
                    <a:lstStyle/>
                    <a:p>
                      <a:pPr marL="0" marR="0" lvl="0" indent="0" algn="l" rtl="0">
                        <a:lnSpc>
                          <a:spcPct val="100000"/>
                        </a:lnSpc>
                        <a:spcBef>
                          <a:spcPts val="0"/>
                        </a:spcBef>
                        <a:spcAft>
                          <a:spcPts val="0"/>
                        </a:spcAft>
                        <a:buNone/>
                      </a:pPr>
                      <a:r>
                        <a:rPr lang="en-US" sz="1400" u="none" strike="noStrike" cap="none"/>
                        <a:t>Grand Total</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0.34</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0.23</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0.43</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1</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lvl="0" indent="0" algn="l" rtl="0">
              <a:lnSpc>
                <a:spcPct val="100000"/>
              </a:lnSpc>
              <a:spcBef>
                <a:spcPts val="0"/>
              </a:spcBef>
              <a:spcAft>
                <a:spcPts val="0"/>
              </a:spcAft>
              <a:buSzPts val="3600"/>
              <a:buNone/>
            </a:pPr>
            <a:r>
              <a:rPr lang="en-US">
                <a:latin typeface="Arial"/>
                <a:ea typeface="Arial"/>
                <a:cs typeface="Arial"/>
                <a:sym typeface="Arial"/>
              </a:rPr>
              <a:t>Example 5.11: Applying Probability Rules to Joint Events </a:t>
            </a:r>
            <a:r>
              <a:rPr lang="en-US" sz="2000" b="0">
                <a:latin typeface="Arial"/>
                <a:ea typeface="Arial"/>
                <a:cs typeface="Arial"/>
                <a:sym typeface="Arial"/>
              </a:rPr>
              <a:t>(3 of 3)</a:t>
            </a:r>
            <a:endParaRPr sz="3600" b="1" i="0" u="none" strike="noStrike" cap="none">
              <a:solidFill>
                <a:srgbClr val="007FA3"/>
              </a:solidFill>
              <a:latin typeface="Arial"/>
              <a:ea typeface="Arial"/>
              <a:cs typeface="Arial"/>
              <a:sym typeface="Arial"/>
            </a:endParaRPr>
          </a:p>
        </p:txBody>
      </p:sp>
      <p:sp>
        <p:nvSpPr>
          <p:cNvPr id="496" name="Google Shape;496;p47"/>
          <p:cNvSpPr txBox="1">
            <a:spLocks noGrp="1"/>
          </p:cNvSpPr>
          <p:nvPr>
            <p:ph type="body" idx="1"/>
          </p:nvPr>
        </p:nvSpPr>
        <p:spPr>
          <a:xfrm>
            <a:off x="457200" y="1600201"/>
            <a:ext cx="6382512" cy="530351"/>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Events </a:t>
            </a:r>
            <a:r>
              <a:rPr lang="en-US" sz="2000" b="0" i="1" u="none" strike="noStrike" cap="none">
                <a:solidFill>
                  <a:schemeClr val="dk1"/>
                </a:solidFill>
                <a:latin typeface="Arial"/>
                <a:ea typeface="Arial"/>
                <a:cs typeface="Arial"/>
                <a:sym typeface="Arial"/>
              </a:rPr>
              <a:t>F</a:t>
            </a:r>
            <a:r>
              <a:rPr lang="en-US" sz="2000" b="0" i="0" u="none" strike="noStrike" cap="none">
                <a:solidFill>
                  <a:schemeClr val="dk1"/>
                </a:solidFill>
                <a:latin typeface="Arial"/>
                <a:ea typeface="Arial"/>
                <a:cs typeface="Arial"/>
                <a:sym typeface="Arial"/>
              </a:rPr>
              <a:t> and </a:t>
            </a:r>
            <a:r>
              <a:rPr lang="en-US" sz="2000" b="0" i="1" u="none" strike="noStrike" cap="none">
                <a:solidFill>
                  <a:schemeClr val="dk1"/>
                </a:solidFill>
                <a:latin typeface="Arial"/>
                <a:ea typeface="Arial"/>
                <a:cs typeface="Arial"/>
                <a:sym typeface="Arial"/>
              </a:rPr>
              <a:t>M</a:t>
            </a:r>
            <a:r>
              <a:rPr lang="en-US" sz="2000" b="0" i="0" u="none" strike="noStrike" cap="none">
                <a:solidFill>
                  <a:schemeClr val="dk1"/>
                </a:solidFill>
                <a:latin typeface="Arial"/>
                <a:ea typeface="Arial"/>
                <a:cs typeface="Arial"/>
                <a:sym typeface="Arial"/>
              </a:rPr>
              <a:t> are mutually exclusive, as are events</a:t>
            </a:r>
            <a:endParaRPr>
              <a:latin typeface="Arial"/>
              <a:ea typeface="Arial"/>
              <a:cs typeface="Arial"/>
              <a:sym typeface="Arial"/>
            </a:endParaRPr>
          </a:p>
        </p:txBody>
      </p:sp>
      <p:pic>
        <p:nvPicPr>
          <p:cNvPr id="497" name="Google Shape;497;p47" descr="B sub 1, B sub 2, and, B sub 3"/>
          <p:cNvPicPr preferRelativeResize="0"/>
          <p:nvPr/>
        </p:nvPicPr>
        <p:blipFill rotWithShape="1">
          <a:blip r:embed="rId3">
            <a:alphaModFix/>
          </a:blip>
          <a:srcRect/>
          <a:stretch/>
        </p:blipFill>
        <p:spPr>
          <a:xfrm>
            <a:off x="6934332" y="1801368"/>
            <a:ext cx="1536700" cy="330200"/>
          </a:xfrm>
          <a:prstGeom prst="rect">
            <a:avLst/>
          </a:prstGeom>
          <a:noFill/>
          <a:ln>
            <a:noFill/>
          </a:ln>
        </p:spPr>
      </p:pic>
      <p:sp>
        <p:nvSpPr>
          <p:cNvPr id="498" name="Google Shape;498;p47"/>
          <p:cNvSpPr txBox="1">
            <a:spLocks noGrp="1"/>
          </p:cNvSpPr>
          <p:nvPr>
            <p:ph type="body" idx="2"/>
          </p:nvPr>
        </p:nvSpPr>
        <p:spPr>
          <a:xfrm>
            <a:off x="722575" y="2205294"/>
            <a:ext cx="7964225" cy="6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chemeClr val="dk1"/>
                </a:solidFill>
                <a:latin typeface="Arial"/>
                <a:ea typeface="Arial"/>
                <a:cs typeface="Arial"/>
                <a:sym typeface="Arial"/>
              </a:rPr>
              <a:t>since a respondent may be only male or female and prefer exactly one of the three brands. We can use Rule 3 to find, for example,</a:t>
            </a:r>
            <a:endParaRPr>
              <a:latin typeface="Arial"/>
              <a:ea typeface="Arial"/>
              <a:cs typeface="Arial"/>
              <a:sym typeface="Arial"/>
            </a:endParaRPr>
          </a:p>
        </p:txBody>
      </p:sp>
      <p:pic>
        <p:nvPicPr>
          <p:cNvPr id="499" name="Google Shape;499;p47" descr="P of B sub 1, or, B sub 2 = 0.34 + 0.23 = 0.57"/>
          <p:cNvPicPr preferRelativeResize="0"/>
          <p:nvPr/>
        </p:nvPicPr>
        <p:blipFill rotWithShape="1">
          <a:blip r:embed="rId4">
            <a:alphaModFix/>
          </a:blip>
          <a:srcRect/>
          <a:stretch/>
        </p:blipFill>
        <p:spPr>
          <a:xfrm>
            <a:off x="722575" y="2888620"/>
            <a:ext cx="3378200" cy="330200"/>
          </a:xfrm>
          <a:prstGeom prst="rect">
            <a:avLst/>
          </a:prstGeom>
          <a:noFill/>
          <a:ln>
            <a:noFill/>
          </a:ln>
        </p:spPr>
      </p:pic>
      <p:sp>
        <p:nvSpPr>
          <p:cNvPr id="500" name="Google Shape;500;p47"/>
          <p:cNvSpPr txBox="1">
            <a:spLocks noGrp="1"/>
          </p:cNvSpPr>
          <p:nvPr>
            <p:ph type="body" idx="3"/>
          </p:nvPr>
        </p:nvSpPr>
        <p:spPr>
          <a:xfrm>
            <a:off x="457200" y="3292546"/>
            <a:ext cx="1837944" cy="50698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Events </a:t>
            </a:r>
            <a:r>
              <a:rPr lang="en-US" sz="2000" b="0" i="1" u="none" strike="noStrike" cap="none">
                <a:solidFill>
                  <a:schemeClr val="dk1"/>
                </a:solidFill>
                <a:latin typeface="Arial"/>
                <a:ea typeface="Arial"/>
                <a:cs typeface="Arial"/>
                <a:sym typeface="Arial"/>
              </a:rPr>
              <a:t>F</a:t>
            </a:r>
            <a:r>
              <a:rPr lang="en-US" sz="2000" b="0" i="0" u="none" strike="noStrike" cap="none">
                <a:solidFill>
                  <a:schemeClr val="dk1"/>
                </a:solidFill>
                <a:latin typeface="Arial"/>
                <a:ea typeface="Arial"/>
                <a:cs typeface="Arial"/>
                <a:sym typeface="Arial"/>
              </a:rPr>
              <a:t> and</a:t>
            </a:r>
            <a:endParaRPr>
              <a:latin typeface="Arial"/>
              <a:ea typeface="Arial"/>
              <a:cs typeface="Arial"/>
              <a:sym typeface="Arial"/>
            </a:endParaRPr>
          </a:p>
        </p:txBody>
      </p:sp>
      <p:pic>
        <p:nvPicPr>
          <p:cNvPr id="501" name="Google Shape;501;p47" descr="B sub 1,"/>
          <p:cNvPicPr preferRelativeResize="0"/>
          <p:nvPr/>
        </p:nvPicPr>
        <p:blipFill rotWithShape="1">
          <a:blip r:embed="rId5">
            <a:alphaModFix/>
          </a:blip>
          <a:srcRect/>
          <a:stretch/>
        </p:blipFill>
        <p:spPr>
          <a:xfrm>
            <a:off x="2404395" y="3510008"/>
            <a:ext cx="342900" cy="330200"/>
          </a:xfrm>
          <a:prstGeom prst="rect">
            <a:avLst/>
          </a:prstGeom>
          <a:noFill/>
          <a:ln>
            <a:noFill/>
          </a:ln>
        </p:spPr>
      </p:pic>
      <p:sp>
        <p:nvSpPr>
          <p:cNvPr id="502" name="Google Shape;502;p47"/>
          <p:cNvSpPr txBox="1">
            <a:spLocks noGrp="1"/>
          </p:cNvSpPr>
          <p:nvPr>
            <p:ph type="body" idx="4"/>
          </p:nvPr>
        </p:nvSpPr>
        <p:spPr>
          <a:xfrm>
            <a:off x="2902266" y="3502369"/>
            <a:ext cx="5381004" cy="34547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chemeClr val="dk1"/>
                </a:solidFill>
                <a:latin typeface="Arial"/>
                <a:ea typeface="Arial"/>
                <a:cs typeface="Arial"/>
                <a:sym typeface="Arial"/>
              </a:rPr>
              <a:t>however, are not mutually exclusive because a</a:t>
            </a:r>
            <a:endParaRPr>
              <a:latin typeface="Arial"/>
              <a:ea typeface="Arial"/>
              <a:cs typeface="Arial"/>
              <a:sym typeface="Arial"/>
            </a:endParaRPr>
          </a:p>
        </p:txBody>
      </p:sp>
      <p:sp>
        <p:nvSpPr>
          <p:cNvPr id="503" name="Google Shape;503;p47"/>
          <p:cNvSpPr txBox="1">
            <a:spLocks noGrp="1"/>
          </p:cNvSpPr>
          <p:nvPr>
            <p:ph type="body" idx="5"/>
          </p:nvPr>
        </p:nvSpPr>
        <p:spPr>
          <a:xfrm>
            <a:off x="722575" y="3918506"/>
            <a:ext cx="7766540" cy="32914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chemeClr val="dk1"/>
                </a:solidFill>
                <a:latin typeface="Arial"/>
                <a:ea typeface="Arial"/>
                <a:cs typeface="Arial"/>
                <a:sym typeface="Arial"/>
              </a:rPr>
              <a:t>respondent can be both female and prefer brand 1. Therefore, using</a:t>
            </a:r>
            <a:endParaRPr>
              <a:latin typeface="Arial"/>
              <a:ea typeface="Arial"/>
              <a:cs typeface="Arial"/>
              <a:sym typeface="Arial"/>
            </a:endParaRPr>
          </a:p>
        </p:txBody>
      </p:sp>
      <p:sp>
        <p:nvSpPr>
          <p:cNvPr id="504" name="Google Shape;504;p47"/>
          <p:cNvSpPr txBox="1">
            <a:spLocks noGrp="1"/>
          </p:cNvSpPr>
          <p:nvPr>
            <p:ph type="body" idx="6"/>
          </p:nvPr>
        </p:nvSpPr>
        <p:spPr>
          <a:xfrm>
            <a:off x="722575" y="4355767"/>
            <a:ext cx="1901754" cy="32715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chemeClr val="dk1"/>
                </a:solidFill>
                <a:latin typeface="Arial"/>
                <a:ea typeface="Arial"/>
                <a:cs typeface="Arial"/>
                <a:sym typeface="Arial"/>
              </a:rPr>
              <a:t>Rule 4, we have</a:t>
            </a:r>
            <a:endParaRPr>
              <a:latin typeface="Arial"/>
              <a:ea typeface="Arial"/>
              <a:cs typeface="Arial"/>
              <a:sym typeface="Arial"/>
            </a:endParaRPr>
          </a:p>
        </p:txBody>
      </p:sp>
      <p:pic>
        <p:nvPicPr>
          <p:cNvPr id="505" name="Google Shape;505;p47" descr="P of F or B sub 1 = P of F + P of B sub 1 minus P of F and B sub 1 = 0.37 + 0.34 minus 0.09 = 0.62."/>
          <p:cNvPicPr preferRelativeResize="0"/>
          <p:nvPr/>
        </p:nvPicPr>
        <p:blipFill rotWithShape="1">
          <a:blip r:embed="rId6">
            <a:alphaModFix/>
          </a:blip>
          <a:srcRect/>
          <a:stretch/>
        </p:blipFill>
        <p:spPr>
          <a:xfrm>
            <a:off x="2737356" y="4402151"/>
            <a:ext cx="5919669" cy="272893"/>
          </a:xfrm>
          <a:prstGeom prst="rect">
            <a:avLst/>
          </a:prstGeom>
          <a:noFill/>
          <a:ln>
            <a:noFill/>
          </a:ln>
        </p:spPr>
      </p:pic>
      <p:graphicFrame>
        <p:nvGraphicFramePr>
          <p:cNvPr id="506" name="Google Shape;506;p47"/>
          <p:cNvGraphicFramePr/>
          <p:nvPr/>
        </p:nvGraphicFramePr>
        <p:xfrm>
          <a:off x="1545016" y="4814253"/>
          <a:ext cx="6034125" cy="1316804"/>
        </p:xfrm>
        <a:graphic>
          <a:graphicData uri="http://schemas.openxmlformats.org/drawingml/2006/table">
            <a:tbl>
              <a:tblPr firstRow="1" bandRow="1">
                <a:noFill/>
                <a:tableStyleId>{81D66291-8A11-45BE-AF44-C5967E29D0AE}</a:tableStyleId>
              </a:tblPr>
              <a:tblGrid>
                <a:gridCol w="2130750">
                  <a:extLst>
                    <a:ext uri="{9D8B030D-6E8A-4147-A177-3AD203B41FA5}">
                      <a16:colId xmlns:a16="http://schemas.microsoft.com/office/drawing/2014/main" val="20000"/>
                    </a:ext>
                  </a:extLst>
                </a:gridCol>
                <a:gridCol w="892500">
                  <a:extLst>
                    <a:ext uri="{9D8B030D-6E8A-4147-A177-3AD203B41FA5}">
                      <a16:colId xmlns:a16="http://schemas.microsoft.com/office/drawing/2014/main" val="20001"/>
                    </a:ext>
                  </a:extLst>
                </a:gridCol>
                <a:gridCol w="892500">
                  <a:extLst>
                    <a:ext uri="{9D8B030D-6E8A-4147-A177-3AD203B41FA5}">
                      <a16:colId xmlns:a16="http://schemas.microsoft.com/office/drawing/2014/main" val="20002"/>
                    </a:ext>
                  </a:extLst>
                </a:gridCol>
                <a:gridCol w="892500">
                  <a:extLst>
                    <a:ext uri="{9D8B030D-6E8A-4147-A177-3AD203B41FA5}">
                      <a16:colId xmlns:a16="http://schemas.microsoft.com/office/drawing/2014/main" val="20003"/>
                    </a:ext>
                  </a:extLst>
                </a:gridCol>
                <a:gridCol w="1225875">
                  <a:extLst>
                    <a:ext uri="{9D8B030D-6E8A-4147-A177-3AD203B41FA5}">
                      <a16:colId xmlns:a16="http://schemas.microsoft.com/office/drawing/2014/main" val="20004"/>
                    </a:ext>
                  </a:extLst>
                </a:gridCol>
              </a:tblGrid>
              <a:tr h="402375">
                <a:tc>
                  <a:txBody>
                    <a:bodyPr/>
                    <a:lstStyle/>
                    <a:p>
                      <a:pPr marL="0" marR="0" lvl="0" indent="0" algn="l" rtl="0">
                        <a:lnSpc>
                          <a:spcPct val="100000"/>
                        </a:lnSpc>
                        <a:spcBef>
                          <a:spcPts val="0"/>
                        </a:spcBef>
                        <a:spcAft>
                          <a:spcPts val="0"/>
                        </a:spcAft>
                        <a:buNone/>
                      </a:pPr>
                      <a:r>
                        <a:rPr lang="en-US" sz="1400" b="1" u="none" strike="noStrike" cap="none"/>
                        <a:t>Joint Probability Table</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1" u="none" strike="noStrike" cap="none"/>
                        <a:t>Brand 1</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1" u="none" strike="noStrike" cap="none"/>
                        <a:t>Brand 2</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1" u="none" strike="noStrike" cap="none"/>
                        <a:t>Brand 3</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b="1" u="none" strike="noStrike" cap="none"/>
                        <a:t>Grand Total</a:t>
                      </a:r>
                      <a:endParaRPr sz="1400" b="1" u="none" strike="noStrike" cap="none"/>
                    </a:p>
                  </a:txBody>
                  <a:tcPr marL="91450" marR="91450" marT="45725" marB="45725"/>
                </a:tc>
                <a:extLst>
                  <a:ext uri="{0D108BD9-81ED-4DB2-BD59-A6C34878D82A}">
                    <a16:rowId xmlns:a16="http://schemas.microsoft.com/office/drawing/2014/main" val="10000"/>
                  </a:ext>
                </a:extLst>
              </a:tr>
              <a:tr h="287975">
                <a:tc>
                  <a:txBody>
                    <a:bodyPr/>
                    <a:lstStyle/>
                    <a:p>
                      <a:pPr marL="0" marR="0" lvl="0" indent="0" algn="l" rtl="0">
                        <a:lnSpc>
                          <a:spcPct val="100000"/>
                        </a:lnSpc>
                        <a:spcBef>
                          <a:spcPts val="0"/>
                        </a:spcBef>
                        <a:spcAft>
                          <a:spcPts val="0"/>
                        </a:spcAft>
                        <a:buNone/>
                      </a:pPr>
                      <a:r>
                        <a:rPr lang="en-US" sz="1400" u="none" strike="noStrike" cap="none"/>
                        <a:t>Female</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0.09</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0.06</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0.22</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0.37</a:t>
                      </a:r>
                      <a:endParaRPr sz="1400" u="none" strike="noStrike" cap="none"/>
                    </a:p>
                  </a:txBody>
                  <a:tcPr marL="91450" marR="91450" marT="45725" marB="45725"/>
                </a:tc>
                <a:extLst>
                  <a:ext uri="{0D108BD9-81ED-4DB2-BD59-A6C34878D82A}">
                    <a16:rowId xmlns:a16="http://schemas.microsoft.com/office/drawing/2014/main" val="10001"/>
                  </a:ext>
                </a:extLst>
              </a:tr>
              <a:tr h="287975">
                <a:tc>
                  <a:txBody>
                    <a:bodyPr/>
                    <a:lstStyle/>
                    <a:p>
                      <a:pPr marL="0" marR="0" lvl="0" indent="0" algn="l" rtl="0">
                        <a:lnSpc>
                          <a:spcPct val="100000"/>
                        </a:lnSpc>
                        <a:spcBef>
                          <a:spcPts val="0"/>
                        </a:spcBef>
                        <a:spcAft>
                          <a:spcPts val="0"/>
                        </a:spcAft>
                        <a:buNone/>
                      </a:pPr>
                      <a:r>
                        <a:rPr lang="en-US" sz="1400" u="none" strike="noStrike" cap="none"/>
                        <a:t>Male </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0.25</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0.17</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0.21</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0.63</a:t>
                      </a:r>
                      <a:endParaRPr sz="1400" u="none" strike="noStrike" cap="none"/>
                    </a:p>
                  </a:txBody>
                  <a:tcPr marL="91450" marR="91450" marT="45725" marB="45725"/>
                </a:tc>
                <a:extLst>
                  <a:ext uri="{0D108BD9-81ED-4DB2-BD59-A6C34878D82A}">
                    <a16:rowId xmlns:a16="http://schemas.microsoft.com/office/drawing/2014/main" val="10002"/>
                  </a:ext>
                </a:extLst>
              </a:tr>
              <a:tr h="287975">
                <a:tc>
                  <a:txBody>
                    <a:bodyPr/>
                    <a:lstStyle/>
                    <a:p>
                      <a:pPr marL="0" marR="0" lvl="0" indent="0" algn="l" rtl="0">
                        <a:lnSpc>
                          <a:spcPct val="100000"/>
                        </a:lnSpc>
                        <a:spcBef>
                          <a:spcPts val="0"/>
                        </a:spcBef>
                        <a:spcAft>
                          <a:spcPts val="0"/>
                        </a:spcAft>
                        <a:buNone/>
                      </a:pPr>
                      <a:r>
                        <a:rPr lang="en-US" sz="1400" u="none" strike="noStrike" cap="none"/>
                        <a:t>Grand Total</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0.34</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0.23</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0.43</a:t>
                      </a:r>
                      <a:endParaRPr sz="14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400" u="none" strike="noStrike" cap="none"/>
                        <a:t>1</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Joint/Marginal Probability Rule</a:t>
            </a:r>
            <a:endParaRPr sz="3600" b="1" i="0" u="none" strike="noStrike" cap="none">
              <a:solidFill>
                <a:srgbClr val="007FA3"/>
              </a:solidFill>
              <a:latin typeface="Arial"/>
              <a:ea typeface="Arial"/>
              <a:cs typeface="Arial"/>
              <a:sym typeface="Arial"/>
            </a:endParaRPr>
          </a:p>
        </p:txBody>
      </p:sp>
      <p:sp>
        <p:nvSpPr>
          <p:cNvPr id="512" name="Google Shape;512;p48"/>
          <p:cNvSpPr txBox="1">
            <a:spLocks noGrp="1"/>
          </p:cNvSpPr>
          <p:nvPr>
            <p:ph type="body" idx="1"/>
          </p:nvPr>
        </p:nvSpPr>
        <p:spPr>
          <a:xfrm>
            <a:off x="457200" y="1600200"/>
            <a:ext cx="8229600" cy="109727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Calculations of marginal probabilities leads to the following probability rule:</a:t>
            </a:r>
            <a:endParaRPr b="0" i="0" u="none" strike="noStrike" cap="none">
              <a:solidFill>
                <a:schemeClr val="dk1"/>
              </a:solidFill>
              <a:latin typeface="Arial"/>
              <a:ea typeface="Arial"/>
              <a:cs typeface="Arial"/>
              <a:sym typeface="Arial"/>
            </a:endParaRPr>
          </a:p>
        </p:txBody>
      </p:sp>
      <p:sp>
        <p:nvSpPr>
          <p:cNvPr id="513" name="Google Shape;513;p48"/>
          <p:cNvSpPr txBox="1">
            <a:spLocks noGrp="1"/>
          </p:cNvSpPr>
          <p:nvPr>
            <p:ph type="body" idx="2"/>
          </p:nvPr>
        </p:nvSpPr>
        <p:spPr>
          <a:xfrm>
            <a:off x="457200" y="2845170"/>
            <a:ext cx="8229600" cy="474101"/>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0"/>
              </a:spcBef>
              <a:spcAft>
                <a:spcPts val="0"/>
              </a:spcAft>
              <a:buClr>
                <a:srgbClr val="007FA3"/>
              </a:buClr>
              <a:buSzPts val="2800"/>
              <a:buFont typeface="Arial"/>
              <a:buChar char="•"/>
            </a:pPr>
            <a:r>
              <a:rPr lang="en-US" b="1" i="0" u="none" strike="noStrike" cap="none">
                <a:solidFill>
                  <a:schemeClr val="dk1"/>
                </a:solidFill>
                <a:latin typeface="Arial"/>
                <a:ea typeface="Arial"/>
                <a:cs typeface="Arial"/>
                <a:sym typeface="Arial"/>
              </a:rPr>
              <a:t>Rule 5</a:t>
            </a:r>
            <a:r>
              <a:rPr lang="en-US" b="0" i="0" u="none" strike="noStrike" cap="none">
                <a:solidFill>
                  <a:schemeClr val="dk1"/>
                </a:solidFill>
                <a:latin typeface="Arial"/>
                <a:ea typeface="Arial"/>
                <a:cs typeface="Arial"/>
                <a:sym typeface="Arial"/>
              </a:rPr>
              <a:t>. If event </a:t>
            </a:r>
            <a:r>
              <a:rPr lang="en-US" b="0" i="1" u="none" strike="noStrike" cap="none">
                <a:solidFill>
                  <a:schemeClr val="dk1"/>
                </a:solidFill>
                <a:latin typeface="Arial"/>
                <a:ea typeface="Arial"/>
                <a:cs typeface="Arial"/>
                <a:sym typeface="Arial"/>
              </a:rPr>
              <a:t>A</a:t>
            </a:r>
            <a:r>
              <a:rPr lang="en-US" b="0" i="0" u="none" strike="noStrike" cap="none">
                <a:solidFill>
                  <a:schemeClr val="dk1"/>
                </a:solidFill>
                <a:latin typeface="Arial"/>
                <a:ea typeface="Arial"/>
                <a:cs typeface="Arial"/>
                <a:sym typeface="Arial"/>
              </a:rPr>
              <a:t> is comprised of the outcomes</a:t>
            </a:r>
            <a:endParaRPr>
              <a:latin typeface="Arial"/>
              <a:ea typeface="Arial"/>
              <a:cs typeface="Arial"/>
              <a:sym typeface="Arial"/>
            </a:endParaRPr>
          </a:p>
        </p:txBody>
      </p:sp>
      <p:pic>
        <p:nvPicPr>
          <p:cNvPr id="514" name="Google Shape;514;p48" descr="Left brace A sub 1, A sub 2, ellipsis, A sub n right brace"/>
          <p:cNvPicPr preferRelativeResize="0"/>
          <p:nvPr/>
        </p:nvPicPr>
        <p:blipFill rotWithShape="1">
          <a:blip r:embed="rId3">
            <a:alphaModFix/>
          </a:blip>
          <a:srcRect/>
          <a:stretch/>
        </p:blipFill>
        <p:spPr>
          <a:xfrm>
            <a:off x="691372" y="3384666"/>
            <a:ext cx="1866900" cy="393700"/>
          </a:xfrm>
          <a:prstGeom prst="rect">
            <a:avLst/>
          </a:prstGeom>
          <a:noFill/>
          <a:ln>
            <a:noFill/>
          </a:ln>
        </p:spPr>
      </p:pic>
      <p:sp>
        <p:nvSpPr>
          <p:cNvPr id="515" name="Google Shape;515;p48"/>
          <p:cNvSpPr txBox="1">
            <a:spLocks noGrp="1"/>
          </p:cNvSpPr>
          <p:nvPr>
            <p:ph type="body" idx="3"/>
          </p:nvPr>
        </p:nvSpPr>
        <p:spPr>
          <a:xfrm>
            <a:off x="2679194" y="3384666"/>
            <a:ext cx="5138925" cy="4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b="0" i="0" u="none" strike="noStrike" cap="none">
                <a:solidFill>
                  <a:schemeClr val="dk1"/>
                </a:solidFill>
                <a:latin typeface="Arial"/>
                <a:ea typeface="Arial"/>
                <a:cs typeface="Arial"/>
                <a:sym typeface="Arial"/>
              </a:rPr>
              <a:t>and event </a:t>
            </a:r>
            <a:r>
              <a:rPr lang="en-US" b="0" i="1" u="none" strike="noStrike" cap="none">
                <a:solidFill>
                  <a:schemeClr val="dk1"/>
                </a:solidFill>
                <a:latin typeface="Arial"/>
                <a:ea typeface="Arial"/>
                <a:cs typeface="Arial"/>
                <a:sym typeface="Arial"/>
              </a:rPr>
              <a:t>B</a:t>
            </a:r>
            <a:r>
              <a:rPr lang="en-US" b="0" i="0" u="none" strike="noStrike" cap="none">
                <a:solidFill>
                  <a:schemeClr val="dk1"/>
                </a:solidFill>
                <a:latin typeface="Arial"/>
                <a:ea typeface="Arial"/>
                <a:cs typeface="Arial"/>
                <a:sym typeface="Arial"/>
              </a:rPr>
              <a:t> is comprised of the</a:t>
            </a:r>
            <a:endParaRPr>
              <a:latin typeface="Arial"/>
              <a:ea typeface="Arial"/>
              <a:cs typeface="Arial"/>
              <a:sym typeface="Arial"/>
            </a:endParaRPr>
          </a:p>
        </p:txBody>
      </p:sp>
      <p:sp>
        <p:nvSpPr>
          <p:cNvPr id="516" name="Google Shape;516;p48"/>
          <p:cNvSpPr txBox="1">
            <a:spLocks noGrp="1"/>
          </p:cNvSpPr>
          <p:nvPr>
            <p:ph type="body" idx="4"/>
          </p:nvPr>
        </p:nvSpPr>
        <p:spPr>
          <a:xfrm>
            <a:off x="691373" y="3907260"/>
            <a:ext cx="1676924" cy="45442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800"/>
              <a:buFont typeface="Arial"/>
              <a:buNone/>
            </a:pPr>
            <a:r>
              <a:rPr lang="en-US" sz="2800" b="0" i="0" u="none" strike="noStrike" cap="none">
                <a:solidFill>
                  <a:schemeClr val="dk1"/>
                </a:solidFill>
                <a:latin typeface="Arial"/>
                <a:ea typeface="Arial"/>
                <a:cs typeface="Arial"/>
                <a:sym typeface="Arial"/>
              </a:rPr>
              <a:t>outcomes</a:t>
            </a:r>
            <a:endParaRPr>
              <a:latin typeface="Arial"/>
              <a:ea typeface="Arial"/>
              <a:cs typeface="Arial"/>
              <a:sym typeface="Arial"/>
            </a:endParaRPr>
          </a:p>
        </p:txBody>
      </p:sp>
      <p:pic>
        <p:nvPicPr>
          <p:cNvPr id="517" name="Google Shape;517;p48" descr="left brace B sub 1, B sub 2, ellipsis, B sub n right brace"/>
          <p:cNvPicPr preferRelativeResize="0"/>
          <p:nvPr/>
        </p:nvPicPr>
        <p:blipFill rotWithShape="1">
          <a:blip r:embed="rId4">
            <a:alphaModFix/>
          </a:blip>
          <a:srcRect/>
          <a:stretch/>
        </p:blipFill>
        <p:spPr>
          <a:xfrm>
            <a:off x="2450593" y="3916404"/>
            <a:ext cx="1866900" cy="393700"/>
          </a:xfrm>
          <a:prstGeom prst="rect">
            <a:avLst/>
          </a:prstGeom>
          <a:noFill/>
          <a:ln>
            <a:noFill/>
          </a:ln>
        </p:spPr>
      </p:pic>
      <p:sp>
        <p:nvSpPr>
          <p:cNvPr id="518" name="Google Shape;518;p48"/>
          <p:cNvSpPr txBox="1">
            <a:spLocks noGrp="1"/>
          </p:cNvSpPr>
          <p:nvPr>
            <p:ph type="body" idx="5"/>
          </p:nvPr>
        </p:nvSpPr>
        <p:spPr>
          <a:xfrm>
            <a:off x="4399789" y="3928716"/>
            <a:ext cx="830579" cy="42382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b="0" i="0" u="none" strike="noStrike" cap="none">
                <a:solidFill>
                  <a:schemeClr val="dk1"/>
                </a:solidFill>
                <a:latin typeface="Arial"/>
                <a:ea typeface="Arial"/>
                <a:cs typeface="Arial"/>
                <a:sym typeface="Arial"/>
              </a:rPr>
              <a:t>then</a:t>
            </a:r>
            <a:endParaRPr>
              <a:latin typeface="Arial"/>
              <a:ea typeface="Arial"/>
              <a:cs typeface="Arial"/>
              <a:sym typeface="Arial"/>
            </a:endParaRPr>
          </a:p>
        </p:txBody>
      </p:sp>
      <p:pic>
        <p:nvPicPr>
          <p:cNvPr id="519" name="Google Shape;519;p48" descr="P of A sub i = P of A sub i and B sub 1 + P of A sub i and B sub 2 + ellipsis + P of A sub i and B sub n"/>
          <p:cNvPicPr preferRelativeResize="0"/>
          <p:nvPr/>
        </p:nvPicPr>
        <p:blipFill rotWithShape="1">
          <a:blip r:embed="rId5">
            <a:alphaModFix/>
          </a:blip>
          <a:srcRect/>
          <a:stretch/>
        </p:blipFill>
        <p:spPr>
          <a:xfrm>
            <a:off x="558800" y="4578189"/>
            <a:ext cx="8026400" cy="431800"/>
          </a:xfrm>
          <a:prstGeom prst="rect">
            <a:avLst/>
          </a:prstGeom>
          <a:noFill/>
          <a:ln>
            <a:noFill/>
          </a:ln>
        </p:spPr>
      </p:pic>
      <p:pic>
        <p:nvPicPr>
          <p:cNvPr id="520" name="Google Shape;520;p48" descr="P of B sub i = P of A sub 1 and B sub i + P of A sub 2 and B sub i + ellipsis + P of A sub n and B sub i"/>
          <p:cNvPicPr preferRelativeResize="0"/>
          <p:nvPr/>
        </p:nvPicPr>
        <p:blipFill rotWithShape="1">
          <a:blip r:embed="rId6">
            <a:alphaModFix/>
          </a:blip>
          <a:srcRect/>
          <a:stretch/>
        </p:blipFill>
        <p:spPr>
          <a:xfrm>
            <a:off x="558800" y="5191969"/>
            <a:ext cx="7988300" cy="43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Conditional Probability</a:t>
            </a:r>
            <a:endParaRPr sz="3600" b="1" i="0" u="none" strike="noStrike" cap="none">
              <a:solidFill>
                <a:srgbClr val="007FA3"/>
              </a:solidFill>
              <a:latin typeface="Arial"/>
              <a:ea typeface="Arial"/>
              <a:cs typeface="Arial"/>
              <a:sym typeface="Arial"/>
            </a:endParaRPr>
          </a:p>
        </p:txBody>
      </p:sp>
      <p:sp>
        <p:nvSpPr>
          <p:cNvPr id="526" name="Google Shape;526;p49"/>
          <p:cNvSpPr txBox="1">
            <a:spLocks noGrp="1"/>
          </p:cNvSpPr>
          <p:nvPr>
            <p:ph type="body" idx="1"/>
          </p:nvPr>
        </p:nvSpPr>
        <p:spPr>
          <a:xfrm>
            <a:off x="457200" y="1600200"/>
            <a:ext cx="8229600" cy="2084832"/>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b="1" i="0" u="none" strike="noStrike" cap="none">
                <a:solidFill>
                  <a:srgbClr val="000000"/>
                </a:solidFill>
                <a:latin typeface="Arial"/>
                <a:ea typeface="Arial"/>
                <a:cs typeface="Arial"/>
                <a:sym typeface="Arial"/>
              </a:rPr>
              <a:t>Conditional probability </a:t>
            </a:r>
            <a:r>
              <a:rPr lang="en-US" b="0" i="0" u="none" strike="noStrike" cap="none">
                <a:solidFill>
                  <a:srgbClr val="000000"/>
                </a:solidFill>
                <a:latin typeface="Arial"/>
                <a:ea typeface="Arial"/>
                <a:cs typeface="Arial"/>
                <a:sym typeface="Arial"/>
              </a:rPr>
              <a:t>is the probability of occurrence of one event </a:t>
            </a:r>
            <a:r>
              <a:rPr lang="en-US" b="0" i="1" u="none" strike="noStrike" cap="none">
                <a:solidFill>
                  <a:srgbClr val="000000"/>
                </a:solidFill>
                <a:latin typeface="Arial"/>
                <a:ea typeface="Arial"/>
                <a:cs typeface="Arial"/>
                <a:sym typeface="Arial"/>
              </a:rPr>
              <a:t>A</a:t>
            </a:r>
            <a:r>
              <a:rPr lang="en-US" b="0" i="0" u="none" strike="noStrike" cap="none">
                <a:solidFill>
                  <a:srgbClr val="000000"/>
                </a:solidFill>
                <a:latin typeface="Arial"/>
                <a:ea typeface="Arial"/>
                <a:cs typeface="Arial"/>
                <a:sym typeface="Arial"/>
              </a:rPr>
              <a:t>, given that another event </a:t>
            </a:r>
            <a:r>
              <a:rPr lang="en-US" b="0" i="1" u="none" strike="noStrike" cap="none">
                <a:solidFill>
                  <a:srgbClr val="000000"/>
                </a:solidFill>
                <a:latin typeface="Arial"/>
                <a:ea typeface="Arial"/>
                <a:cs typeface="Arial"/>
                <a:sym typeface="Arial"/>
              </a:rPr>
              <a:t>B</a:t>
            </a:r>
            <a:r>
              <a:rPr lang="en-US" b="0" i="0" u="none" strike="noStrike" cap="none">
                <a:solidFill>
                  <a:srgbClr val="000000"/>
                </a:solidFill>
                <a:latin typeface="Arial"/>
                <a:ea typeface="Arial"/>
                <a:cs typeface="Arial"/>
                <a:sym typeface="Arial"/>
              </a:rPr>
              <a:t> is known to be true or has already occurred.</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0"/>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200" b="1" i="0" u="none" strike="noStrike" cap="none">
                <a:solidFill>
                  <a:srgbClr val="007FA3"/>
                </a:solidFill>
                <a:latin typeface="Arial"/>
                <a:ea typeface="Arial"/>
                <a:cs typeface="Arial"/>
                <a:sym typeface="Arial"/>
              </a:rPr>
              <a:t>Example 5.12: Computing a Conditional Probability in a Cross-Tabulation</a:t>
            </a:r>
            <a:endParaRPr sz="3200" b="1" i="0" u="none" strike="noStrike" cap="none">
              <a:solidFill>
                <a:srgbClr val="007FA3"/>
              </a:solidFill>
              <a:latin typeface="Arial"/>
              <a:ea typeface="Arial"/>
              <a:cs typeface="Arial"/>
              <a:sym typeface="Arial"/>
            </a:endParaRPr>
          </a:p>
        </p:txBody>
      </p:sp>
      <p:sp>
        <p:nvSpPr>
          <p:cNvPr id="532" name="Google Shape;532;p50"/>
          <p:cNvSpPr txBox="1">
            <a:spLocks noGrp="1"/>
          </p:cNvSpPr>
          <p:nvPr>
            <p:ph type="body" idx="1"/>
          </p:nvPr>
        </p:nvSpPr>
        <p:spPr>
          <a:xfrm>
            <a:off x="457200" y="1600201"/>
            <a:ext cx="8229600" cy="804671"/>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Suppose we know a respondent is male. What is the probability that he prefers Brand 1?</a:t>
            </a:r>
            <a:endParaRPr sz="2000" b="0" i="0" u="none" strike="noStrike" cap="none">
              <a:solidFill>
                <a:schemeClr val="dk1"/>
              </a:solidFill>
              <a:latin typeface="Arial"/>
              <a:ea typeface="Arial"/>
              <a:cs typeface="Arial"/>
              <a:sym typeface="Arial"/>
            </a:endParaRPr>
          </a:p>
        </p:txBody>
      </p:sp>
      <p:sp>
        <p:nvSpPr>
          <p:cNvPr id="533" name="Google Shape;533;p50"/>
          <p:cNvSpPr txBox="1">
            <a:spLocks noGrp="1"/>
          </p:cNvSpPr>
          <p:nvPr>
            <p:ph type="body" idx="2"/>
          </p:nvPr>
        </p:nvSpPr>
        <p:spPr>
          <a:xfrm>
            <a:off x="457200" y="2471051"/>
            <a:ext cx="7296912" cy="546469"/>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Using cross-tabulation: </a:t>
            </a:r>
            <a:r>
              <a:rPr lang="en-US" sz="2000">
                <a:latin typeface="Arial"/>
                <a:ea typeface="Arial"/>
                <a:cs typeface="Arial"/>
                <a:sym typeface="Arial"/>
              </a:rPr>
              <a:t>O</a:t>
            </a:r>
            <a:r>
              <a:rPr lang="en-US" sz="2000" b="0" i="0" u="none" strike="noStrike" cap="none">
                <a:solidFill>
                  <a:schemeClr val="dk1"/>
                </a:solidFill>
                <a:latin typeface="Arial"/>
                <a:ea typeface="Arial"/>
                <a:cs typeface="Arial"/>
                <a:sym typeface="Arial"/>
              </a:rPr>
              <a:t>f 63 males, 25 prefer Brand 1, so the</a:t>
            </a:r>
            <a:endParaRPr>
              <a:latin typeface="Arial"/>
              <a:ea typeface="Arial"/>
              <a:cs typeface="Arial"/>
              <a:sym typeface="Arial"/>
            </a:endParaRPr>
          </a:p>
        </p:txBody>
      </p:sp>
      <p:sp>
        <p:nvSpPr>
          <p:cNvPr id="534" name="Google Shape;534;p50"/>
          <p:cNvSpPr txBox="1">
            <a:spLocks noGrp="1"/>
          </p:cNvSpPr>
          <p:nvPr>
            <p:ph type="body" idx="3"/>
          </p:nvPr>
        </p:nvSpPr>
        <p:spPr>
          <a:xfrm>
            <a:off x="713232" y="3077889"/>
            <a:ext cx="7219507" cy="35490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000">
                <a:latin typeface="Arial"/>
                <a:ea typeface="Arial"/>
                <a:cs typeface="Arial"/>
                <a:sym typeface="Arial"/>
              </a:rPr>
              <a:t>probability of preferring Brand 1 given that a respondent is male</a:t>
            </a:r>
            <a:endParaRPr/>
          </a:p>
        </p:txBody>
      </p:sp>
      <p:pic>
        <p:nvPicPr>
          <p:cNvPr id="535" name="Google Shape;535;p50" descr="= 25 sixty thirds"/>
          <p:cNvPicPr preferRelativeResize="0"/>
          <p:nvPr/>
        </p:nvPicPr>
        <p:blipFill rotWithShape="1">
          <a:blip r:embed="rId3">
            <a:alphaModFix/>
          </a:blip>
          <a:srcRect/>
          <a:stretch/>
        </p:blipFill>
        <p:spPr>
          <a:xfrm>
            <a:off x="8037576" y="2992465"/>
            <a:ext cx="440826" cy="503802"/>
          </a:xfrm>
          <a:prstGeom prst="rect">
            <a:avLst/>
          </a:prstGeom>
          <a:noFill/>
          <a:ln>
            <a:noFill/>
          </a:ln>
        </p:spPr>
      </p:pic>
      <p:sp>
        <p:nvSpPr>
          <p:cNvPr id="536" name="Google Shape;536;p50"/>
          <p:cNvSpPr txBox="1">
            <a:spLocks noGrp="1"/>
          </p:cNvSpPr>
          <p:nvPr>
            <p:ph type="body" idx="4"/>
          </p:nvPr>
        </p:nvSpPr>
        <p:spPr>
          <a:xfrm>
            <a:off x="457200" y="3546045"/>
            <a:ext cx="8229600" cy="115354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000"/>
              <a:buChar char="•"/>
            </a:pPr>
            <a:r>
              <a:rPr lang="en-US" sz="2000">
                <a:solidFill>
                  <a:srgbClr val="000000"/>
                </a:solidFill>
                <a:latin typeface="Arial"/>
                <a:ea typeface="Arial"/>
                <a:cs typeface="Arial"/>
                <a:sym typeface="Arial"/>
              </a:rPr>
              <a:t>Using joint probability table: divide the joint probability 0.25 (the probability that the respondent is male and prefers brand 1) by the marginal probability 0.63 (the probability that the respondent is male).</a:t>
            </a:r>
            <a:endParaRPr/>
          </a:p>
        </p:txBody>
      </p:sp>
      <p:pic>
        <p:nvPicPr>
          <p:cNvPr id="537" name="Google Shape;537;p50" descr="A spreadsheet has three tables. The first table titled, Energy drink survey is as follows. The table has 13 rows and 3 columns. The columns have the following headings from left to right. Respondent, Gender, and Brand Preference. The row entries are as follows. Row 1. 1, Male, Brand 3. Row 2. 2, Female, Brand 3. Row 3. 3, Male, Brand 3. Row 4. 4, Male, Brand 1. Row 5. 5, Male, Brand 1. Row 6. 6, Female, Brand 2. Row 7. 7, Male, Brand 2. Row 8. 8, Female, Brand 2. Row 9. 9, Male, Brand 1. Row 10. 10, Female, Brand 3. Row 11. 11, Male, Brand 3. Row 12. 12, Male, Brand 2. Row 13. 13, Female, Brand 3. The second table is as follows. The table has 3 rows and 5 columns. The columns have the following headings from left to right. Count of respondent row labels, Column labels Brand 1, Brand 2, Brand 3, and Grand Total. The row entries are as follows. Row 1. Female, 9, 6, 22, 37. Row 2. Male, 25, 17, 21, 63. Row 3. Grand Total, 34, 23, 43, 100. The entries in the second row second column and second row fifth column are highlighted. The third table is as follows. The table has 3 rows and 5 columns. The columns have the following headings from left to right. Joint probability table, Brand 1, Brand 2, Brand 3, and Grand Total. The row entries are as follows. Row 1. Female, 0.09, 0.06, 0.22, 0.37. Row 2. Male, 0.25, 0.17, 0.21, 0.63. Row 3. Grand Total, 0.34, 0.23, 0.43, 1. The entries in the second row second column and second row fifth column are highlighted."/>
          <p:cNvPicPr preferRelativeResize="0"/>
          <p:nvPr/>
        </p:nvPicPr>
        <p:blipFill rotWithShape="1">
          <a:blip r:embed="rId4">
            <a:alphaModFix/>
          </a:blip>
          <a:srcRect/>
          <a:stretch/>
        </p:blipFill>
        <p:spPr>
          <a:xfrm>
            <a:off x="2381743" y="4808832"/>
            <a:ext cx="3914169" cy="14876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Combinations and Permutations</a:t>
            </a:r>
            <a:endParaRPr>
              <a:latin typeface="Arial"/>
              <a:ea typeface="Arial"/>
              <a:cs typeface="Arial"/>
              <a:sym typeface="Arial"/>
            </a:endParaRPr>
          </a:p>
        </p:txBody>
      </p:sp>
      <p:sp>
        <p:nvSpPr>
          <p:cNvPr id="245" name="Google Shape;245;p24"/>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Enumerating and counting the outcomes for an experiment can sometimes be difficult, particularly when the experiment consists of multiple steps. </a:t>
            </a:r>
            <a:endParaRPr>
              <a:latin typeface="Arial"/>
              <a:ea typeface="Arial"/>
              <a:cs typeface="Arial"/>
              <a:sym typeface="Arial"/>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A bit of logic and visualization often helps.</a:t>
            </a:r>
            <a:endParaRPr>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5.13: Conditional Probability in Marketing</a:t>
            </a:r>
            <a:endParaRPr sz="3600" b="1" i="0" u="none" strike="noStrike" cap="none">
              <a:solidFill>
                <a:srgbClr val="007FA3"/>
              </a:solidFill>
              <a:latin typeface="Arial"/>
              <a:ea typeface="Arial"/>
              <a:cs typeface="Arial"/>
              <a:sym typeface="Arial"/>
            </a:endParaRPr>
          </a:p>
        </p:txBody>
      </p:sp>
      <p:sp>
        <p:nvSpPr>
          <p:cNvPr id="543" name="Google Shape;543;p51"/>
          <p:cNvSpPr txBox="1">
            <a:spLocks noGrp="1"/>
          </p:cNvSpPr>
          <p:nvPr>
            <p:ph type="body" idx="1"/>
          </p:nvPr>
        </p:nvSpPr>
        <p:spPr>
          <a:xfrm>
            <a:off x="457200" y="1600200"/>
            <a:ext cx="4809744" cy="243840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u="none" strike="noStrike" cap="none">
                <a:solidFill>
                  <a:schemeClr val="dk1"/>
                </a:solidFill>
                <a:latin typeface="Arial"/>
                <a:ea typeface="Arial"/>
                <a:cs typeface="Arial"/>
                <a:sym typeface="Arial"/>
              </a:rPr>
              <a:t>Apple Purchase History</a:t>
            </a:r>
            <a:endParaRPr sz="20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000"/>
              <a:buFont typeface="Arial"/>
              <a:buChar char="•"/>
            </a:pPr>
            <a:r>
              <a:rPr lang="en-US" sz="2000" b="0" u="none" strike="noStrike" cap="none">
                <a:solidFill>
                  <a:schemeClr val="dk1"/>
                </a:solidFill>
                <a:latin typeface="Arial"/>
                <a:ea typeface="Arial"/>
                <a:cs typeface="Arial"/>
                <a:sym typeface="Arial"/>
              </a:rPr>
              <a:t>The PivotTable shows the count of the type of second purchase given that each product was purchased first.</a:t>
            </a:r>
            <a:endParaRPr sz="2000">
              <a:latin typeface="Arial"/>
              <a:ea typeface="Arial"/>
              <a:cs typeface="Arial"/>
              <a:sym typeface="Arial"/>
            </a:endParaRPr>
          </a:p>
          <a:p>
            <a:pPr marL="255588" marR="0" lvl="0" indent="-255588" algn="l" rtl="0">
              <a:lnSpc>
                <a:spcPct val="100000"/>
              </a:lnSpc>
              <a:spcBef>
                <a:spcPts val="1500"/>
              </a:spcBef>
              <a:spcAft>
                <a:spcPts val="0"/>
              </a:spcAft>
              <a:buClr>
                <a:srgbClr val="007FA3"/>
              </a:buClr>
              <a:buSzPts val="2000"/>
              <a:buFont typeface="Arial"/>
              <a:buChar char="•"/>
            </a:pPr>
            <a:r>
              <a:rPr lang="en-US" sz="2000" b="0" u="none" strike="noStrike" cap="none">
                <a:solidFill>
                  <a:schemeClr val="dk1"/>
                </a:solidFill>
                <a:latin typeface="Arial"/>
                <a:ea typeface="Arial"/>
                <a:cs typeface="Arial"/>
                <a:sym typeface="Arial"/>
              </a:rPr>
              <a:t>Probability of purchasing an iPad given that a customer already</a:t>
            </a:r>
            <a:endParaRPr sz="2000">
              <a:latin typeface="Arial"/>
              <a:ea typeface="Arial"/>
              <a:cs typeface="Arial"/>
              <a:sym typeface="Arial"/>
            </a:endParaRPr>
          </a:p>
        </p:txBody>
      </p:sp>
      <p:sp>
        <p:nvSpPr>
          <p:cNvPr id="544" name="Google Shape;544;p51"/>
          <p:cNvSpPr txBox="1">
            <a:spLocks noGrp="1"/>
          </p:cNvSpPr>
          <p:nvPr>
            <p:ph type="body" idx="2"/>
          </p:nvPr>
        </p:nvSpPr>
        <p:spPr>
          <a:xfrm>
            <a:off x="715576" y="4121128"/>
            <a:ext cx="2256224" cy="35943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200"/>
              <a:buFont typeface="Arial"/>
              <a:buNone/>
            </a:pPr>
            <a:r>
              <a:rPr lang="en-US" sz="2000" b="0" i="0" u="none" strike="noStrike" cap="none">
                <a:solidFill>
                  <a:schemeClr val="dk1"/>
                </a:solidFill>
                <a:latin typeface="Arial"/>
                <a:ea typeface="Arial"/>
                <a:cs typeface="Arial"/>
                <a:sym typeface="Arial"/>
              </a:rPr>
              <a:t>purchased an iMac</a:t>
            </a:r>
            <a:endParaRPr sz="2000" b="0" i="0" u="none" strike="noStrike" cap="none">
              <a:solidFill>
                <a:schemeClr val="dk1"/>
              </a:solidFill>
              <a:latin typeface="Arial"/>
              <a:ea typeface="Arial"/>
              <a:cs typeface="Arial"/>
              <a:sym typeface="Arial"/>
            </a:endParaRPr>
          </a:p>
        </p:txBody>
      </p:sp>
      <p:pic>
        <p:nvPicPr>
          <p:cNvPr id="545" name="Google Shape;545;p51" descr="= 2 thirteenths"/>
          <p:cNvPicPr preferRelativeResize="0"/>
          <p:nvPr/>
        </p:nvPicPr>
        <p:blipFill rotWithShape="1">
          <a:blip r:embed="rId3">
            <a:alphaModFix/>
          </a:blip>
          <a:srcRect/>
          <a:stretch/>
        </p:blipFill>
        <p:spPr>
          <a:xfrm>
            <a:off x="3032760" y="4076518"/>
            <a:ext cx="409339" cy="503802"/>
          </a:xfrm>
          <a:prstGeom prst="rect">
            <a:avLst/>
          </a:prstGeom>
          <a:noFill/>
          <a:ln>
            <a:noFill/>
          </a:ln>
        </p:spPr>
      </p:pic>
      <p:pic>
        <p:nvPicPr>
          <p:cNvPr id="546" name="Google Shape;546;p51" descr="A spreadsheet has a table. The table has 6 rows and 7 columns. The columns have the following headings from left to right. Count of Second Purchase Row Labels, Column Labels i Mac, i Pad, i Phone, i Pod, Mac Book, and Grand Total. The row entries are as follows. Row 1. i Mac, blank, 2, 3, 2, 6, 13. Row 2. i Pad, 1, blank, 1, 2, 10, 14. Row 3. i Phone, 3, 4, blank, 14, 21, 42. Row 4. i Pod, 3, 12, 12, blank, 30, 57. Row 5. Mac Book, 8, 16, 26, 24, blank, 74. Row 6. Grand Total, 15, 34, 42, 42, 67, 200."/>
          <p:cNvPicPr preferRelativeResize="0"/>
          <p:nvPr/>
        </p:nvPicPr>
        <p:blipFill rotWithShape="1">
          <a:blip r:embed="rId4">
            <a:alphaModFix/>
          </a:blip>
          <a:srcRect/>
          <a:stretch/>
        </p:blipFill>
        <p:spPr>
          <a:xfrm>
            <a:off x="2259526" y="4662848"/>
            <a:ext cx="4483331" cy="1557251"/>
          </a:xfrm>
          <a:prstGeom prst="rect">
            <a:avLst/>
          </a:prstGeom>
          <a:noFill/>
          <a:ln>
            <a:noFill/>
          </a:ln>
        </p:spPr>
      </p:pic>
      <p:pic>
        <p:nvPicPr>
          <p:cNvPr id="547" name="Google Shape;547;p51" descr="A spreadsheet titled, Apple products purchase history has a table. The table has 9 rows and 2 columns. The columns have the following headings from left to right. First purchase and Second purchase. The row entries are as follows. Row 1. i Pod, i Mac. Row 2. i Phone, Mac Book. Row 3. i Mac, i Phone. Row 4. i Phone, i Pod. Row 5. i Pod, i Phone. Row 6. Mac Book, i Pod. Row 7. i Phone, Mac Book. Row 8. Mac Book, i Phone. Row 9. i Pod, Mac Book."/>
          <p:cNvPicPr preferRelativeResize="0"/>
          <p:nvPr/>
        </p:nvPicPr>
        <p:blipFill rotWithShape="1">
          <a:blip r:embed="rId5">
            <a:alphaModFix/>
          </a:blip>
          <a:srcRect/>
          <a:stretch/>
        </p:blipFill>
        <p:spPr>
          <a:xfrm>
            <a:off x="5540991" y="1600200"/>
            <a:ext cx="3145809" cy="26641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Conditional Probability Formula</a:t>
            </a:r>
            <a:endParaRPr sz="3600" b="1" i="0" u="none" strike="noStrike" cap="none">
              <a:solidFill>
                <a:srgbClr val="007FA3"/>
              </a:solidFill>
              <a:latin typeface="Arial"/>
              <a:ea typeface="Arial"/>
              <a:cs typeface="Arial"/>
              <a:sym typeface="Arial"/>
            </a:endParaRPr>
          </a:p>
        </p:txBody>
      </p:sp>
      <p:sp>
        <p:nvSpPr>
          <p:cNvPr id="553" name="Google Shape;553;p52"/>
          <p:cNvSpPr txBox="1">
            <a:spLocks noGrp="1"/>
          </p:cNvSpPr>
          <p:nvPr>
            <p:ph type="body" idx="1"/>
          </p:nvPr>
        </p:nvSpPr>
        <p:spPr>
          <a:xfrm>
            <a:off x="457200" y="1600200"/>
            <a:ext cx="8229600" cy="1179576"/>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sz="2800" b="0" i="0" u="none" strike="noStrike" cap="none">
                <a:solidFill>
                  <a:srgbClr val="000000"/>
                </a:solidFill>
                <a:latin typeface="Arial"/>
                <a:ea typeface="Arial"/>
                <a:cs typeface="Arial"/>
                <a:sym typeface="Arial"/>
              </a:rPr>
              <a:t>The conditional probability of an event </a:t>
            </a:r>
            <a:r>
              <a:rPr lang="en-US" sz="2800" b="0" i="1" u="none" strike="noStrike" cap="none">
                <a:solidFill>
                  <a:srgbClr val="000000"/>
                </a:solidFill>
                <a:latin typeface="Arial"/>
                <a:ea typeface="Arial"/>
                <a:cs typeface="Arial"/>
                <a:sym typeface="Arial"/>
              </a:rPr>
              <a:t>A</a:t>
            </a:r>
            <a:r>
              <a:rPr lang="en-US" sz="2800" b="0" i="0" u="none" strike="noStrike" cap="none">
                <a:solidFill>
                  <a:srgbClr val="000000"/>
                </a:solidFill>
                <a:latin typeface="Arial"/>
                <a:ea typeface="Arial"/>
                <a:cs typeface="Arial"/>
                <a:sym typeface="Arial"/>
              </a:rPr>
              <a:t> given that event </a:t>
            </a:r>
            <a:r>
              <a:rPr lang="en-US" sz="2800" b="0" i="1" u="none" strike="noStrike" cap="none">
                <a:solidFill>
                  <a:srgbClr val="000000"/>
                </a:solidFill>
                <a:latin typeface="Arial"/>
                <a:ea typeface="Arial"/>
                <a:cs typeface="Arial"/>
                <a:sym typeface="Arial"/>
              </a:rPr>
              <a:t>B</a:t>
            </a:r>
            <a:r>
              <a:rPr lang="en-US" sz="2800" b="0" i="0" u="none" strike="noStrike" cap="none">
                <a:solidFill>
                  <a:srgbClr val="000000"/>
                </a:solidFill>
                <a:latin typeface="Arial"/>
                <a:ea typeface="Arial"/>
                <a:cs typeface="Arial"/>
                <a:sym typeface="Arial"/>
              </a:rPr>
              <a:t> is known to have occurred is</a:t>
            </a:r>
            <a:endParaRPr sz="2800">
              <a:latin typeface="Arial"/>
              <a:ea typeface="Arial"/>
              <a:cs typeface="Arial"/>
              <a:sym typeface="Arial"/>
            </a:endParaRPr>
          </a:p>
        </p:txBody>
      </p:sp>
      <p:pic>
        <p:nvPicPr>
          <p:cNvPr id="554" name="Google Shape;554;p52" descr="P of A given B = Start fraction P of A and B over P of B. This equation is labeled, 5.6"/>
          <p:cNvPicPr preferRelativeResize="0"/>
          <p:nvPr/>
        </p:nvPicPr>
        <p:blipFill rotWithShape="1">
          <a:blip r:embed="rId3">
            <a:alphaModFix/>
          </a:blip>
          <a:srcRect/>
          <a:stretch/>
        </p:blipFill>
        <p:spPr>
          <a:xfrm>
            <a:off x="1117600" y="3003766"/>
            <a:ext cx="6908800" cy="787400"/>
          </a:xfrm>
          <a:prstGeom prst="rect">
            <a:avLst/>
          </a:prstGeom>
          <a:noFill/>
          <a:ln>
            <a:noFill/>
          </a:ln>
        </p:spPr>
      </p:pic>
      <p:sp>
        <p:nvSpPr>
          <p:cNvPr id="555" name="Google Shape;555;p52"/>
          <p:cNvSpPr txBox="1">
            <a:spLocks noGrp="1"/>
          </p:cNvSpPr>
          <p:nvPr>
            <p:ph type="body" idx="2"/>
          </p:nvPr>
        </p:nvSpPr>
        <p:spPr>
          <a:xfrm>
            <a:off x="491196" y="4015156"/>
            <a:ext cx="3705900" cy="447116"/>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0"/>
              </a:spcBef>
              <a:spcAft>
                <a:spcPts val="0"/>
              </a:spcAft>
              <a:buClr>
                <a:srgbClr val="007FA3"/>
              </a:buClr>
              <a:buSzPts val="2800"/>
              <a:buFont typeface="Arial"/>
              <a:buChar char="•"/>
            </a:pPr>
            <a:r>
              <a:rPr lang="en-US" sz="2800" b="0" i="0" u="none" strike="noStrike" cap="none">
                <a:solidFill>
                  <a:schemeClr val="dk1"/>
                </a:solidFill>
                <a:latin typeface="Arial"/>
                <a:ea typeface="Arial"/>
                <a:cs typeface="Arial"/>
                <a:sym typeface="Arial"/>
              </a:rPr>
              <a:t>We read the notation</a:t>
            </a:r>
            <a:endParaRPr sz="2800">
              <a:latin typeface="Arial"/>
              <a:ea typeface="Arial"/>
              <a:cs typeface="Arial"/>
              <a:sym typeface="Arial"/>
            </a:endParaRPr>
          </a:p>
        </p:txBody>
      </p:sp>
      <p:pic>
        <p:nvPicPr>
          <p:cNvPr id="556" name="Google Shape;556;p52" descr="P of A given B"/>
          <p:cNvPicPr preferRelativeResize="0"/>
          <p:nvPr/>
        </p:nvPicPr>
        <p:blipFill rotWithShape="1">
          <a:blip r:embed="rId4">
            <a:alphaModFix/>
          </a:blip>
          <a:srcRect/>
          <a:stretch/>
        </p:blipFill>
        <p:spPr>
          <a:xfrm>
            <a:off x="4242816" y="4086860"/>
            <a:ext cx="1117600" cy="393700"/>
          </a:xfrm>
          <a:prstGeom prst="rect">
            <a:avLst/>
          </a:prstGeom>
          <a:noFill/>
          <a:ln>
            <a:noFill/>
          </a:ln>
        </p:spPr>
      </p:pic>
      <p:sp>
        <p:nvSpPr>
          <p:cNvPr id="557" name="Google Shape;557;p52"/>
          <p:cNvSpPr txBox="1">
            <a:spLocks noGrp="1"/>
          </p:cNvSpPr>
          <p:nvPr>
            <p:ph type="body" idx="3"/>
          </p:nvPr>
        </p:nvSpPr>
        <p:spPr>
          <a:xfrm>
            <a:off x="5442712" y="4013708"/>
            <a:ext cx="2942336" cy="47599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800" b="0" i="0" u="none" strike="noStrike" cap="none">
                <a:solidFill>
                  <a:schemeClr val="dk1"/>
                </a:solidFill>
                <a:latin typeface="Arial"/>
                <a:ea typeface="Arial"/>
                <a:cs typeface="Arial"/>
                <a:sym typeface="Arial"/>
              </a:rPr>
              <a:t>as “the probability</a:t>
            </a:r>
            <a:endParaRPr sz="2800" b="0" i="0" u="none" strike="noStrike" cap="none">
              <a:solidFill>
                <a:schemeClr val="dk1"/>
              </a:solidFill>
              <a:latin typeface="Arial"/>
              <a:ea typeface="Arial"/>
              <a:cs typeface="Arial"/>
              <a:sym typeface="Arial"/>
            </a:endParaRPr>
          </a:p>
        </p:txBody>
      </p:sp>
      <p:sp>
        <p:nvSpPr>
          <p:cNvPr id="558" name="Google Shape;558;p52"/>
          <p:cNvSpPr txBox="1">
            <a:spLocks noGrp="1"/>
          </p:cNvSpPr>
          <p:nvPr>
            <p:ph type="body" idx="4"/>
          </p:nvPr>
        </p:nvSpPr>
        <p:spPr>
          <a:xfrm>
            <a:off x="743712" y="4514792"/>
            <a:ext cx="2255520" cy="47783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800" b="0" i="0" u="none" strike="noStrike" cap="none">
                <a:solidFill>
                  <a:schemeClr val="dk1"/>
                </a:solidFill>
                <a:latin typeface="Arial"/>
                <a:ea typeface="Arial"/>
                <a:cs typeface="Arial"/>
                <a:sym typeface="Arial"/>
              </a:rPr>
              <a:t>of </a:t>
            </a:r>
            <a:r>
              <a:rPr lang="en-US" sz="2800" b="0" i="1" u="none" strike="noStrike" cap="none">
                <a:solidFill>
                  <a:schemeClr val="dk1"/>
                </a:solidFill>
                <a:latin typeface="Arial"/>
                <a:ea typeface="Arial"/>
                <a:cs typeface="Arial"/>
                <a:sym typeface="Arial"/>
              </a:rPr>
              <a:t>A</a:t>
            </a:r>
            <a:r>
              <a:rPr lang="en-US" sz="2800" b="0" i="0" u="none" strike="noStrike" cap="none">
                <a:solidFill>
                  <a:schemeClr val="dk1"/>
                </a:solidFill>
                <a:latin typeface="Arial"/>
                <a:ea typeface="Arial"/>
                <a:cs typeface="Arial"/>
                <a:sym typeface="Arial"/>
              </a:rPr>
              <a:t> given </a:t>
            </a:r>
            <a:r>
              <a:rPr lang="en-US" sz="2800" b="0" i="1" u="none" strike="noStrike" cap="none">
                <a:solidFill>
                  <a:schemeClr val="dk1"/>
                </a:solidFill>
                <a:latin typeface="Arial"/>
                <a:ea typeface="Arial"/>
                <a:cs typeface="Arial"/>
                <a:sym typeface="Arial"/>
              </a:rPr>
              <a:t>B</a:t>
            </a:r>
            <a:r>
              <a:rPr lang="en-US" sz="2800" b="0" i="0" u="none" strike="noStrike" cap="none">
                <a:solidFill>
                  <a:schemeClr val="dk1"/>
                </a:solidFill>
                <a:latin typeface="Arial"/>
                <a:ea typeface="Arial"/>
                <a:cs typeface="Arial"/>
                <a:sym typeface="Arial"/>
              </a:rPr>
              <a:t>.”</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5.14: Using the Conditional Probability Formula</a:t>
            </a:r>
            <a:endParaRPr sz="3600" b="1" i="0" u="none" strike="noStrike" cap="none">
              <a:solidFill>
                <a:srgbClr val="007FA3"/>
              </a:solidFill>
              <a:latin typeface="Arial"/>
              <a:ea typeface="Arial"/>
              <a:cs typeface="Arial"/>
              <a:sym typeface="Arial"/>
            </a:endParaRPr>
          </a:p>
        </p:txBody>
      </p:sp>
      <p:graphicFrame>
        <p:nvGraphicFramePr>
          <p:cNvPr id="564" name="Google Shape;564;p53"/>
          <p:cNvGraphicFramePr/>
          <p:nvPr/>
        </p:nvGraphicFramePr>
        <p:xfrm>
          <a:off x="457200" y="1594557"/>
          <a:ext cx="8229600" cy="1097320"/>
        </p:xfrm>
        <a:graphic>
          <a:graphicData uri="http://schemas.openxmlformats.org/drawingml/2006/table">
            <a:tbl>
              <a:tblPr firstRow="1" bandRow="1">
                <a:noFill/>
                <a:tableStyleId>{81D66291-8A11-45BE-AF44-C5967E29D0AE}</a:tableStyleId>
              </a:tblPr>
              <a:tblGrid>
                <a:gridCol w="2906025">
                  <a:extLst>
                    <a:ext uri="{9D8B030D-6E8A-4147-A177-3AD203B41FA5}">
                      <a16:colId xmlns:a16="http://schemas.microsoft.com/office/drawing/2014/main" val="20000"/>
                    </a:ext>
                  </a:extLst>
                </a:gridCol>
                <a:gridCol w="1217225">
                  <a:extLst>
                    <a:ext uri="{9D8B030D-6E8A-4147-A177-3AD203B41FA5}">
                      <a16:colId xmlns:a16="http://schemas.microsoft.com/office/drawing/2014/main" val="20001"/>
                    </a:ext>
                  </a:extLst>
                </a:gridCol>
                <a:gridCol w="1217225">
                  <a:extLst>
                    <a:ext uri="{9D8B030D-6E8A-4147-A177-3AD203B41FA5}">
                      <a16:colId xmlns:a16="http://schemas.microsoft.com/office/drawing/2014/main" val="20002"/>
                    </a:ext>
                  </a:extLst>
                </a:gridCol>
                <a:gridCol w="1217225">
                  <a:extLst>
                    <a:ext uri="{9D8B030D-6E8A-4147-A177-3AD203B41FA5}">
                      <a16:colId xmlns:a16="http://schemas.microsoft.com/office/drawing/2014/main" val="20003"/>
                    </a:ext>
                  </a:extLst>
                </a:gridCol>
                <a:gridCol w="1671900">
                  <a:extLst>
                    <a:ext uri="{9D8B030D-6E8A-4147-A177-3AD203B41FA5}">
                      <a16:colId xmlns:a16="http://schemas.microsoft.com/office/drawing/2014/main" val="20004"/>
                    </a:ext>
                  </a:extLst>
                </a:gridCol>
              </a:tblGrid>
              <a:tr h="161425">
                <a:tc>
                  <a:txBody>
                    <a:bodyPr/>
                    <a:lstStyle/>
                    <a:p>
                      <a:pPr marL="0" marR="0" lvl="0" indent="0" algn="l" rtl="0">
                        <a:lnSpc>
                          <a:spcPct val="100000"/>
                        </a:lnSpc>
                        <a:spcBef>
                          <a:spcPts val="0"/>
                        </a:spcBef>
                        <a:spcAft>
                          <a:spcPts val="0"/>
                        </a:spcAft>
                        <a:buNone/>
                      </a:pPr>
                      <a:r>
                        <a:rPr lang="en-US" sz="1200" b="1" u="none" strike="noStrike" cap="none"/>
                        <a:t>Joint Probability Table</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Brand 1</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Brand 2</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Brand 3</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200" b="1" u="none" strike="noStrike" cap="none"/>
                        <a:t>Grand Total</a:t>
                      </a:r>
                      <a:endParaRPr sz="1200" b="1" u="none" strike="noStrike" cap="none"/>
                    </a:p>
                  </a:txBody>
                  <a:tcPr marL="91450" marR="91450" marT="45725" marB="45725"/>
                </a:tc>
                <a:extLst>
                  <a:ext uri="{0D108BD9-81ED-4DB2-BD59-A6C34878D82A}">
                    <a16:rowId xmlns:a16="http://schemas.microsoft.com/office/drawing/2014/main" val="10000"/>
                  </a:ext>
                </a:extLst>
              </a:tr>
              <a:tr h="161425">
                <a:tc>
                  <a:txBody>
                    <a:bodyPr/>
                    <a:lstStyle/>
                    <a:p>
                      <a:pPr marL="0" marR="0" lvl="0" indent="0" algn="l" rtl="0">
                        <a:lnSpc>
                          <a:spcPct val="100000"/>
                        </a:lnSpc>
                        <a:spcBef>
                          <a:spcPts val="0"/>
                        </a:spcBef>
                        <a:spcAft>
                          <a:spcPts val="0"/>
                        </a:spcAft>
                        <a:buNone/>
                      </a:pPr>
                      <a:r>
                        <a:rPr lang="en-US" sz="1200" u="none" strike="noStrike" cap="none"/>
                        <a:t>Female</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0.09</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0.06</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0.22</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0.37</a:t>
                      </a:r>
                      <a:endParaRPr sz="1200" u="none" strike="noStrike" cap="none"/>
                    </a:p>
                  </a:txBody>
                  <a:tcPr marL="91450" marR="91450" marT="45725" marB="45725"/>
                </a:tc>
                <a:extLst>
                  <a:ext uri="{0D108BD9-81ED-4DB2-BD59-A6C34878D82A}">
                    <a16:rowId xmlns:a16="http://schemas.microsoft.com/office/drawing/2014/main" val="10001"/>
                  </a:ext>
                </a:extLst>
              </a:tr>
              <a:tr h="161425">
                <a:tc>
                  <a:txBody>
                    <a:bodyPr/>
                    <a:lstStyle/>
                    <a:p>
                      <a:pPr marL="0" marR="0" lvl="0" indent="0" algn="l" rtl="0">
                        <a:lnSpc>
                          <a:spcPct val="100000"/>
                        </a:lnSpc>
                        <a:spcBef>
                          <a:spcPts val="0"/>
                        </a:spcBef>
                        <a:spcAft>
                          <a:spcPts val="0"/>
                        </a:spcAft>
                        <a:buNone/>
                      </a:pPr>
                      <a:r>
                        <a:rPr lang="en-US" sz="1200" u="none" strike="noStrike" cap="none"/>
                        <a:t>Male </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0.25</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0.17</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0.21</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0.63</a:t>
                      </a:r>
                      <a:endParaRPr sz="1200" u="none" strike="noStrike" cap="none"/>
                    </a:p>
                  </a:txBody>
                  <a:tcPr marL="91450" marR="91450" marT="45725" marB="45725"/>
                </a:tc>
                <a:extLst>
                  <a:ext uri="{0D108BD9-81ED-4DB2-BD59-A6C34878D82A}">
                    <a16:rowId xmlns:a16="http://schemas.microsoft.com/office/drawing/2014/main" val="10002"/>
                  </a:ext>
                </a:extLst>
              </a:tr>
              <a:tr h="161425">
                <a:tc>
                  <a:txBody>
                    <a:bodyPr/>
                    <a:lstStyle/>
                    <a:p>
                      <a:pPr marL="0" marR="0" lvl="0" indent="0" algn="l" rtl="0">
                        <a:lnSpc>
                          <a:spcPct val="100000"/>
                        </a:lnSpc>
                        <a:spcBef>
                          <a:spcPts val="0"/>
                        </a:spcBef>
                        <a:spcAft>
                          <a:spcPts val="0"/>
                        </a:spcAft>
                        <a:buNone/>
                      </a:pPr>
                      <a:r>
                        <a:rPr lang="en-US" sz="1200" u="none" strike="noStrike" cap="none"/>
                        <a:t>Grand Total</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0.34</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0.23</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0.43</a:t>
                      </a:r>
                      <a:endParaRPr sz="12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n-US" sz="1200" u="none" strike="noStrike" cap="none"/>
                        <a:t>1</a:t>
                      </a:r>
                      <a:endParaRPr sz="12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565" name="Google Shape;565;p53"/>
          <p:cNvSpPr txBox="1">
            <a:spLocks noGrp="1"/>
          </p:cNvSpPr>
          <p:nvPr>
            <p:ph type="body" idx="1"/>
          </p:nvPr>
        </p:nvSpPr>
        <p:spPr>
          <a:xfrm>
            <a:off x="457200" y="2766409"/>
            <a:ext cx="237744" cy="564745"/>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 </a:t>
            </a:r>
            <a:endParaRPr sz="2000">
              <a:latin typeface="Arial"/>
              <a:ea typeface="Arial"/>
              <a:cs typeface="Arial"/>
              <a:sym typeface="Arial"/>
            </a:endParaRPr>
          </a:p>
        </p:txBody>
      </p:sp>
      <p:pic>
        <p:nvPicPr>
          <p:cNvPr id="566" name="Google Shape;566;p53" descr="P of B sub 1 given M = start fraction P of B sub 1 and M over P of M end fraction = start fraction 0.25 over 0.63 = 0.397"/>
          <p:cNvPicPr preferRelativeResize="0"/>
          <p:nvPr/>
        </p:nvPicPr>
        <p:blipFill rotWithShape="1">
          <a:blip r:embed="rId3">
            <a:alphaModFix/>
          </a:blip>
          <a:srcRect/>
          <a:stretch/>
        </p:blipFill>
        <p:spPr>
          <a:xfrm>
            <a:off x="731520" y="2810523"/>
            <a:ext cx="4075545" cy="600364"/>
          </a:xfrm>
          <a:prstGeom prst="rect">
            <a:avLst/>
          </a:prstGeom>
          <a:noFill/>
          <a:ln>
            <a:noFill/>
          </a:ln>
        </p:spPr>
      </p:pic>
      <p:sp>
        <p:nvSpPr>
          <p:cNvPr id="567" name="Google Shape;567;p53"/>
          <p:cNvSpPr txBox="1">
            <a:spLocks noGrp="1"/>
          </p:cNvSpPr>
          <p:nvPr>
            <p:ph type="body" idx="2"/>
          </p:nvPr>
        </p:nvSpPr>
        <p:spPr>
          <a:xfrm>
            <a:off x="457200" y="3472362"/>
            <a:ext cx="237744" cy="53271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 </a:t>
            </a:r>
            <a:endParaRPr sz="2000" b="0" i="0" u="none" strike="noStrike" cap="none">
              <a:solidFill>
                <a:schemeClr val="dk1"/>
              </a:solidFill>
              <a:latin typeface="Arial"/>
              <a:ea typeface="Arial"/>
              <a:cs typeface="Arial"/>
              <a:sym typeface="Arial"/>
            </a:endParaRPr>
          </a:p>
        </p:txBody>
      </p:sp>
      <p:pic>
        <p:nvPicPr>
          <p:cNvPr id="568" name="Google Shape;568;p53" descr="P of B sub 1 given F = start fraction P of B sub 1 and F over P of F end fraction = start fraction 0.09 over 0.37 = 0.243"/>
          <p:cNvPicPr preferRelativeResize="0"/>
          <p:nvPr/>
        </p:nvPicPr>
        <p:blipFill rotWithShape="1">
          <a:blip r:embed="rId4">
            <a:alphaModFix/>
          </a:blip>
          <a:srcRect/>
          <a:stretch/>
        </p:blipFill>
        <p:spPr>
          <a:xfrm>
            <a:off x="722376" y="3515819"/>
            <a:ext cx="3948545" cy="600364"/>
          </a:xfrm>
          <a:prstGeom prst="rect">
            <a:avLst/>
          </a:prstGeom>
          <a:noFill/>
          <a:ln>
            <a:noFill/>
          </a:ln>
        </p:spPr>
      </p:pic>
      <p:sp>
        <p:nvSpPr>
          <p:cNvPr id="569" name="Google Shape;569;p53"/>
          <p:cNvSpPr txBox="1">
            <a:spLocks noGrp="1"/>
          </p:cNvSpPr>
          <p:nvPr>
            <p:ph type="body" idx="3"/>
          </p:nvPr>
        </p:nvSpPr>
        <p:spPr>
          <a:xfrm>
            <a:off x="457200" y="4201366"/>
            <a:ext cx="7315200" cy="48871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Summary of conditional probabilities:</a:t>
            </a:r>
            <a:endParaRPr sz="2000" b="0" i="0" u="none" strike="noStrike" cap="none">
              <a:solidFill>
                <a:schemeClr val="dk1"/>
              </a:solidFill>
              <a:latin typeface="Arial"/>
              <a:ea typeface="Arial"/>
              <a:cs typeface="Arial"/>
              <a:sym typeface="Arial"/>
            </a:endParaRPr>
          </a:p>
        </p:txBody>
      </p:sp>
      <p:pic>
        <p:nvPicPr>
          <p:cNvPr id="570" name="Google Shape;570;p53" descr="A table has 2 rows and 4 columns. The columns have the following headings from left to right. P of Brand given Gender, Brand 1, Brand 2, and Brand 3. The row entries are as follows. Row 1. Male, 0.397, 0.270, 0.333. Row 2. Female, 0.243, 0.162, 0.595."/>
          <p:cNvPicPr preferRelativeResize="0"/>
          <p:nvPr/>
        </p:nvPicPr>
        <p:blipFill rotWithShape="1">
          <a:blip r:embed="rId5">
            <a:alphaModFix/>
          </a:blip>
          <a:srcRect/>
          <a:stretch/>
        </p:blipFill>
        <p:spPr>
          <a:xfrm>
            <a:off x="1671150" y="4758407"/>
            <a:ext cx="4887300" cy="929823"/>
          </a:xfrm>
          <a:prstGeom prst="rect">
            <a:avLst/>
          </a:prstGeom>
          <a:noFill/>
          <a:ln>
            <a:noFill/>
          </a:ln>
        </p:spPr>
      </p:pic>
      <p:sp>
        <p:nvSpPr>
          <p:cNvPr id="571" name="Google Shape;571;p53"/>
          <p:cNvSpPr txBox="1">
            <a:spLocks noGrp="1"/>
          </p:cNvSpPr>
          <p:nvPr>
            <p:ph type="body" idx="4"/>
          </p:nvPr>
        </p:nvSpPr>
        <p:spPr>
          <a:xfrm>
            <a:off x="457200" y="5756558"/>
            <a:ext cx="6324600" cy="52537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Applications in marketing and advertising.</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4"/>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Variations of the Conditional Probability Formula</a:t>
            </a:r>
            <a:endParaRPr sz="3600" b="1" i="0" u="none" strike="noStrike" cap="none">
              <a:solidFill>
                <a:srgbClr val="007FA3"/>
              </a:solidFill>
              <a:latin typeface="Arial"/>
              <a:ea typeface="Arial"/>
              <a:cs typeface="Arial"/>
              <a:sym typeface="Arial"/>
            </a:endParaRPr>
          </a:p>
        </p:txBody>
      </p:sp>
      <p:pic>
        <p:nvPicPr>
          <p:cNvPr id="577" name="Google Shape;577;p54" descr="P of A given B = start fraction P of A and B over P of B end fraction"/>
          <p:cNvPicPr preferRelativeResize="0"/>
          <p:nvPr/>
        </p:nvPicPr>
        <p:blipFill rotWithShape="1">
          <a:blip r:embed="rId3">
            <a:alphaModFix/>
          </a:blip>
          <a:srcRect/>
          <a:stretch/>
        </p:blipFill>
        <p:spPr>
          <a:xfrm>
            <a:off x="2782732" y="1682614"/>
            <a:ext cx="2806700" cy="698500"/>
          </a:xfrm>
          <a:prstGeom prst="rect">
            <a:avLst/>
          </a:prstGeom>
          <a:noFill/>
          <a:ln>
            <a:noFill/>
          </a:ln>
        </p:spPr>
      </p:pic>
      <p:sp>
        <p:nvSpPr>
          <p:cNvPr id="578" name="Google Shape;578;p54"/>
          <p:cNvSpPr txBox="1">
            <a:spLocks noGrp="1"/>
          </p:cNvSpPr>
          <p:nvPr>
            <p:ph type="body" idx="1"/>
          </p:nvPr>
        </p:nvSpPr>
        <p:spPr>
          <a:xfrm>
            <a:off x="457200" y="2669340"/>
            <a:ext cx="219916" cy="529883"/>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a:latin typeface="Arial"/>
              <a:ea typeface="Arial"/>
              <a:cs typeface="Arial"/>
              <a:sym typeface="Arial"/>
            </a:endParaRPr>
          </a:p>
        </p:txBody>
      </p:sp>
      <p:pic>
        <p:nvPicPr>
          <p:cNvPr id="579" name="Google Shape;579;p54" descr="P of A and B = P of A given B times P of B"/>
          <p:cNvPicPr preferRelativeResize="0"/>
          <p:nvPr/>
        </p:nvPicPr>
        <p:blipFill rotWithShape="1">
          <a:blip r:embed="rId4">
            <a:alphaModFix/>
          </a:blip>
          <a:srcRect/>
          <a:stretch/>
        </p:blipFill>
        <p:spPr>
          <a:xfrm>
            <a:off x="835865" y="2888561"/>
            <a:ext cx="3467100" cy="355600"/>
          </a:xfrm>
          <a:prstGeom prst="rect">
            <a:avLst/>
          </a:prstGeom>
          <a:noFill/>
          <a:ln>
            <a:noFill/>
          </a:ln>
        </p:spPr>
      </p:pic>
      <p:sp>
        <p:nvSpPr>
          <p:cNvPr id="580" name="Google Shape;580;p54"/>
          <p:cNvSpPr txBox="1">
            <a:spLocks noGrp="1"/>
          </p:cNvSpPr>
          <p:nvPr>
            <p:ph type="body" idx="2"/>
          </p:nvPr>
        </p:nvSpPr>
        <p:spPr>
          <a:xfrm>
            <a:off x="457200" y="3348707"/>
            <a:ext cx="219916" cy="54971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581" name="Google Shape;581;p54" descr="P of B and A = P of B given A times P of A"/>
          <p:cNvPicPr preferRelativeResize="0"/>
          <p:nvPr/>
        </p:nvPicPr>
        <p:blipFill rotWithShape="1">
          <a:blip r:embed="rId5">
            <a:alphaModFix/>
          </a:blip>
          <a:srcRect/>
          <a:stretch/>
        </p:blipFill>
        <p:spPr>
          <a:xfrm>
            <a:off x="835865" y="3586132"/>
            <a:ext cx="3454400" cy="355600"/>
          </a:xfrm>
          <a:prstGeom prst="rect">
            <a:avLst/>
          </a:prstGeom>
          <a:noFill/>
          <a:ln>
            <a:noFill/>
          </a:ln>
        </p:spPr>
      </p:pic>
      <p:sp>
        <p:nvSpPr>
          <p:cNvPr id="582" name="Google Shape;582;p54"/>
          <p:cNvSpPr txBox="1">
            <a:spLocks noGrp="1"/>
          </p:cNvSpPr>
          <p:nvPr>
            <p:ph type="body" idx="3"/>
          </p:nvPr>
        </p:nvSpPr>
        <p:spPr>
          <a:xfrm>
            <a:off x="457200" y="4067779"/>
            <a:ext cx="1591057" cy="497096"/>
          </a:xfrm>
          <a:prstGeom prst="rect">
            <a:avLst/>
          </a:prstGeom>
          <a:noFill/>
          <a:ln>
            <a:noFill/>
          </a:ln>
        </p:spPr>
        <p:txBody>
          <a:bodyPr spcFirstLastPara="1" wrap="square" lIns="0" tIns="0" rIns="0" bIns="0" anchor="t" anchorCtr="0">
            <a:noAutofit/>
          </a:bodyPr>
          <a:lstStyle/>
          <a:p>
            <a:pPr marL="741600" marR="0" lvl="0" indent="-284400"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Note:</a:t>
            </a:r>
            <a:endParaRPr sz="2400">
              <a:latin typeface="Arial"/>
              <a:ea typeface="Arial"/>
              <a:cs typeface="Arial"/>
              <a:sym typeface="Arial"/>
            </a:endParaRPr>
          </a:p>
        </p:txBody>
      </p:sp>
      <p:pic>
        <p:nvPicPr>
          <p:cNvPr id="583" name="Google Shape;583;p54" descr="P of A and B = P of B and A"/>
          <p:cNvPicPr preferRelativeResize="0"/>
          <p:nvPr/>
        </p:nvPicPr>
        <p:blipFill rotWithShape="1">
          <a:blip r:embed="rId6">
            <a:alphaModFix/>
          </a:blip>
          <a:srcRect/>
          <a:stretch/>
        </p:blipFill>
        <p:spPr>
          <a:xfrm>
            <a:off x="2191777" y="4189491"/>
            <a:ext cx="3302000" cy="355600"/>
          </a:xfrm>
          <a:prstGeom prst="rect">
            <a:avLst/>
          </a:prstGeom>
          <a:noFill/>
          <a:ln>
            <a:noFill/>
          </a:ln>
        </p:spPr>
      </p:pic>
      <p:sp>
        <p:nvSpPr>
          <p:cNvPr id="584" name="Google Shape;584;p54"/>
          <p:cNvSpPr txBox="1">
            <a:spLocks noGrp="1"/>
          </p:cNvSpPr>
          <p:nvPr>
            <p:ph type="body" idx="4"/>
          </p:nvPr>
        </p:nvSpPr>
        <p:spPr>
          <a:xfrm>
            <a:off x="457200" y="4703799"/>
            <a:ext cx="5104800" cy="57666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Multiplication law of probability:</a:t>
            </a:r>
            <a:endParaRPr sz="2400">
              <a:latin typeface="Arial"/>
              <a:ea typeface="Arial"/>
              <a:cs typeface="Arial"/>
              <a:sym typeface="Arial"/>
            </a:endParaRPr>
          </a:p>
        </p:txBody>
      </p:sp>
      <p:pic>
        <p:nvPicPr>
          <p:cNvPr id="585" name="Google Shape;585;p54" descr="P of A and B = P of A given B times P of B = P of B given A times P of A. This equation is labeled, 5.7"/>
          <p:cNvPicPr preferRelativeResize="0"/>
          <p:nvPr/>
        </p:nvPicPr>
        <p:blipFill rotWithShape="1">
          <a:blip r:embed="rId7">
            <a:alphaModFix/>
          </a:blip>
          <a:srcRect/>
          <a:stretch/>
        </p:blipFill>
        <p:spPr>
          <a:xfrm>
            <a:off x="677116" y="5364274"/>
            <a:ext cx="7327900" cy="381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Extension of the Multiplication Law</a:t>
            </a:r>
            <a:endParaRPr sz="3600" b="1" i="0" u="none" strike="noStrike" cap="none">
              <a:solidFill>
                <a:srgbClr val="007FA3"/>
              </a:solidFill>
              <a:latin typeface="Arial"/>
              <a:ea typeface="Arial"/>
              <a:cs typeface="Arial"/>
              <a:sym typeface="Arial"/>
            </a:endParaRPr>
          </a:p>
        </p:txBody>
      </p:sp>
      <p:sp>
        <p:nvSpPr>
          <p:cNvPr id="591" name="Google Shape;591;p55"/>
          <p:cNvSpPr txBox="1">
            <a:spLocks noGrp="1"/>
          </p:cNvSpPr>
          <p:nvPr>
            <p:ph type="body" idx="1"/>
          </p:nvPr>
        </p:nvSpPr>
        <p:spPr>
          <a:xfrm>
            <a:off x="457200" y="1600200"/>
            <a:ext cx="1783080" cy="667512"/>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800"/>
              <a:buFont typeface="Arial"/>
              <a:buChar char="•"/>
            </a:pPr>
            <a:r>
              <a:rPr lang="en-US" sz="2800" b="0" i="0" u="none" strike="noStrike" cap="none">
                <a:solidFill>
                  <a:schemeClr val="dk1"/>
                </a:solidFill>
                <a:latin typeface="Arial"/>
                <a:ea typeface="Arial"/>
                <a:cs typeface="Arial"/>
                <a:sym typeface="Arial"/>
              </a:rPr>
              <a:t>Suppose</a:t>
            </a:r>
            <a:endParaRPr sz="2800">
              <a:latin typeface="Arial"/>
              <a:ea typeface="Arial"/>
              <a:cs typeface="Arial"/>
              <a:sym typeface="Arial"/>
            </a:endParaRPr>
          </a:p>
        </p:txBody>
      </p:sp>
      <p:pic>
        <p:nvPicPr>
          <p:cNvPr id="592" name="Google Shape;592;p55" descr="B sub 1, B sub 2, ellipsis, B sub n"/>
          <p:cNvPicPr preferRelativeResize="0"/>
          <p:nvPr/>
        </p:nvPicPr>
        <p:blipFill rotWithShape="1">
          <a:blip r:embed="rId3">
            <a:alphaModFix/>
          </a:blip>
          <a:srcRect/>
          <a:stretch/>
        </p:blipFill>
        <p:spPr>
          <a:xfrm>
            <a:off x="2304288" y="1890268"/>
            <a:ext cx="1600200" cy="368300"/>
          </a:xfrm>
          <a:prstGeom prst="rect">
            <a:avLst/>
          </a:prstGeom>
          <a:noFill/>
          <a:ln>
            <a:noFill/>
          </a:ln>
        </p:spPr>
      </p:pic>
      <p:sp>
        <p:nvSpPr>
          <p:cNvPr id="593" name="Google Shape;593;p55"/>
          <p:cNvSpPr txBox="1">
            <a:spLocks noGrp="1"/>
          </p:cNvSpPr>
          <p:nvPr>
            <p:ph type="body" idx="2"/>
          </p:nvPr>
        </p:nvSpPr>
        <p:spPr>
          <a:xfrm>
            <a:off x="3968496" y="1815022"/>
            <a:ext cx="3648456" cy="4756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800" b="0" i="0" u="none" strike="noStrike" cap="none">
                <a:solidFill>
                  <a:schemeClr val="dk1"/>
                </a:solidFill>
                <a:latin typeface="Arial"/>
                <a:ea typeface="Arial"/>
                <a:cs typeface="Arial"/>
                <a:sym typeface="Arial"/>
              </a:rPr>
              <a:t>are mutually exclusive</a:t>
            </a:r>
            <a:endParaRPr sz="2800">
              <a:latin typeface="Arial"/>
              <a:ea typeface="Arial"/>
              <a:cs typeface="Arial"/>
              <a:sym typeface="Arial"/>
            </a:endParaRPr>
          </a:p>
        </p:txBody>
      </p:sp>
      <p:sp>
        <p:nvSpPr>
          <p:cNvPr id="594" name="Google Shape;594;p55"/>
          <p:cNvSpPr txBox="1">
            <a:spLocks noGrp="1"/>
          </p:cNvSpPr>
          <p:nvPr>
            <p:ph type="body" idx="3"/>
          </p:nvPr>
        </p:nvSpPr>
        <p:spPr>
          <a:xfrm>
            <a:off x="709716" y="2358228"/>
            <a:ext cx="7977084" cy="9193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800" b="0" i="0" u="none" strike="noStrike" cap="none">
                <a:solidFill>
                  <a:schemeClr val="dk1"/>
                </a:solidFill>
                <a:latin typeface="Arial"/>
                <a:ea typeface="Arial"/>
                <a:cs typeface="Arial"/>
                <a:sym typeface="Arial"/>
              </a:rPr>
              <a:t>events whose union comprises the entire sample space. Then</a:t>
            </a:r>
            <a:endParaRPr sz="2800" b="0" i="0" u="none" strike="noStrike" cap="none">
              <a:solidFill>
                <a:schemeClr val="dk1"/>
              </a:solidFill>
              <a:latin typeface="Arial"/>
              <a:ea typeface="Arial"/>
              <a:cs typeface="Arial"/>
              <a:sym typeface="Arial"/>
            </a:endParaRPr>
          </a:p>
        </p:txBody>
      </p:sp>
      <p:pic>
        <p:nvPicPr>
          <p:cNvPr id="595" name="Google Shape;595;p55" descr="P of A = P of A given B sub 1 times P of B sub 1 + P of A given B sub 2 times P of B sub 2 + ellipsis + P of A given B sub n times P of B sub n. This equation is labeled, 5.8"/>
          <p:cNvPicPr preferRelativeResize="0"/>
          <p:nvPr/>
        </p:nvPicPr>
        <p:blipFill rotWithShape="1">
          <a:blip r:embed="rId4">
            <a:alphaModFix/>
          </a:blip>
          <a:srcRect/>
          <a:stretch/>
        </p:blipFill>
        <p:spPr>
          <a:xfrm>
            <a:off x="709716" y="3564746"/>
            <a:ext cx="7573818" cy="3463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5.15: Using the Multiplication Law of Probability</a:t>
            </a:r>
            <a:endParaRPr sz="3600" b="1" i="0" u="none" strike="noStrike" cap="none">
              <a:solidFill>
                <a:srgbClr val="007FA3"/>
              </a:solidFill>
              <a:latin typeface="Arial"/>
              <a:ea typeface="Arial"/>
              <a:cs typeface="Arial"/>
              <a:sym typeface="Arial"/>
            </a:endParaRPr>
          </a:p>
        </p:txBody>
      </p:sp>
      <p:sp>
        <p:nvSpPr>
          <p:cNvPr id="601" name="Google Shape;601;p56"/>
          <p:cNvSpPr txBox="1">
            <a:spLocks noGrp="1"/>
          </p:cNvSpPr>
          <p:nvPr>
            <p:ph type="body" idx="1"/>
          </p:nvPr>
        </p:nvSpPr>
        <p:spPr>
          <a:xfrm>
            <a:off x="457200" y="1600200"/>
            <a:ext cx="8229600" cy="658367"/>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“Texas Hold ‘Em” Poker</a:t>
            </a:r>
            <a:endParaRPr b="0" i="0" u="none" strike="noStrike" cap="none">
              <a:solidFill>
                <a:schemeClr val="dk1"/>
              </a:solidFill>
              <a:latin typeface="Arial"/>
              <a:ea typeface="Arial"/>
              <a:cs typeface="Arial"/>
              <a:sym typeface="Arial"/>
            </a:endParaRPr>
          </a:p>
        </p:txBody>
      </p:sp>
      <p:sp>
        <p:nvSpPr>
          <p:cNvPr id="602" name="Google Shape;602;p56"/>
          <p:cNvSpPr txBox="1">
            <a:spLocks noGrp="1"/>
          </p:cNvSpPr>
          <p:nvPr>
            <p:ph type="body" idx="2"/>
          </p:nvPr>
        </p:nvSpPr>
        <p:spPr>
          <a:xfrm>
            <a:off x="457200" y="2411603"/>
            <a:ext cx="8229600" cy="660381"/>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Probability of pocket aces (two aces in hand)</a:t>
            </a:r>
            <a:endParaRPr b="0" i="0" u="none" strike="noStrike" cap="none">
              <a:solidFill>
                <a:schemeClr val="dk1"/>
              </a:solidFill>
              <a:latin typeface="Arial"/>
              <a:ea typeface="Arial"/>
              <a:cs typeface="Arial"/>
              <a:sym typeface="Arial"/>
            </a:endParaRPr>
          </a:p>
        </p:txBody>
      </p:sp>
      <p:sp>
        <p:nvSpPr>
          <p:cNvPr id="603" name="Google Shape;603;p56"/>
          <p:cNvSpPr txBox="1">
            <a:spLocks noGrp="1"/>
          </p:cNvSpPr>
          <p:nvPr>
            <p:ph type="body" idx="3"/>
          </p:nvPr>
        </p:nvSpPr>
        <p:spPr>
          <a:xfrm>
            <a:off x="457200" y="3195203"/>
            <a:ext cx="274320" cy="651238"/>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  </a:t>
            </a:r>
            <a:endParaRPr>
              <a:latin typeface="Arial"/>
              <a:ea typeface="Arial"/>
              <a:cs typeface="Arial"/>
              <a:sym typeface="Arial"/>
            </a:endParaRPr>
          </a:p>
        </p:txBody>
      </p:sp>
      <p:pic>
        <p:nvPicPr>
          <p:cNvPr id="604" name="Google Shape;604;p56" descr="A sub 1 ="/>
          <p:cNvPicPr preferRelativeResize="0"/>
          <p:nvPr/>
        </p:nvPicPr>
        <p:blipFill rotWithShape="1">
          <a:blip r:embed="rId3">
            <a:alphaModFix/>
          </a:blip>
          <a:srcRect/>
          <a:stretch/>
        </p:blipFill>
        <p:spPr>
          <a:xfrm>
            <a:off x="826140" y="3431883"/>
            <a:ext cx="609600" cy="419100"/>
          </a:xfrm>
          <a:prstGeom prst="rect">
            <a:avLst/>
          </a:prstGeom>
          <a:noFill/>
          <a:ln>
            <a:noFill/>
          </a:ln>
        </p:spPr>
      </p:pic>
      <p:sp>
        <p:nvSpPr>
          <p:cNvPr id="605" name="Google Shape;605;p56"/>
          <p:cNvSpPr txBox="1">
            <a:spLocks noGrp="1"/>
          </p:cNvSpPr>
          <p:nvPr>
            <p:ph type="body" idx="4"/>
          </p:nvPr>
        </p:nvSpPr>
        <p:spPr>
          <a:xfrm>
            <a:off x="1560176" y="3395307"/>
            <a:ext cx="2820655" cy="46480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Ace on first card;</a:t>
            </a:r>
            <a:endParaRPr/>
          </a:p>
        </p:txBody>
      </p:sp>
      <p:pic>
        <p:nvPicPr>
          <p:cNvPr id="606" name="Google Shape;606;p56" descr="A sub 2 =&#10;"/>
          <p:cNvPicPr preferRelativeResize="0"/>
          <p:nvPr/>
        </p:nvPicPr>
        <p:blipFill rotWithShape="1">
          <a:blip r:embed="rId4">
            <a:alphaModFix/>
          </a:blip>
          <a:srcRect/>
          <a:stretch/>
        </p:blipFill>
        <p:spPr>
          <a:xfrm>
            <a:off x="4505269" y="3431883"/>
            <a:ext cx="660400" cy="419100"/>
          </a:xfrm>
          <a:prstGeom prst="rect">
            <a:avLst/>
          </a:prstGeom>
          <a:noFill/>
          <a:ln>
            <a:noFill/>
          </a:ln>
        </p:spPr>
      </p:pic>
      <p:sp>
        <p:nvSpPr>
          <p:cNvPr id="607" name="Google Shape;607;p56"/>
          <p:cNvSpPr txBox="1">
            <a:spLocks noGrp="1"/>
          </p:cNvSpPr>
          <p:nvPr>
            <p:ph type="body" idx="5"/>
          </p:nvPr>
        </p:nvSpPr>
        <p:spPr>
          <a:xfrm>
            <a:off x="5317539" y="3397619"/>
            <a:ext cx="3368040" cy="48562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a:latin typeface="Arial"/>
                <a:ea typeface="Arial"/>
                <a:cs typeface="Arial"/>
                <a:sym typeface="Arial"/>
              </a:rPr>
              <a:t>Ace on second card;</a:t>
            </a:r>
            <a:endParaRPr/>
          </a:p>
        </p:txBody>
      </p:sp>
      <p:sp>
        <p:nvSpPr>
          <p:cNvPr id="608" name="Google Shape;608;p56"/>
          <p:cNvSpPr txBox="1">
            <a:spLocks noGrp="1"/>
          </p:cNvSpPr>
          <p:nvPr>
            <p:ph type="body" idx="6"/>
          </p:nvPr>
        </p:nvSpPr>
        <p:spPr>
          <a:xfrm>
            <a:off x="451345" y="3979599"/>
            <a:ext cx="280176" cy="631702"/>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Font typeface="Arial"/>
              <a:buChar char="•"/>
            </a:pPr>
            <a:r>
              <a:rPr lang="en-US">
                <a:latin typeface="Arial"/>
                <a:ea typeface="Arial"/>
                <a:cs typeface="Arial"/>
                <a:sym typeface="Arial"/>
              </a:rPr>
              <a:t>  </a:t>
            </a:r>
            <a:endParaRPr>
              <a:latin typeface="Arial"/>
              <a:ea typeface="Arial"/>
              <a:cs typeface="Arial"/>
              <a:sym typeface="Arial"/>
            </a:endParaRPr>
          </a:p>
        </p:txBody>
      </p:sp>
      <p:pic>
        <p:nvPicPr>
          <p:cNvPr id="609" name="Google Shape;609;p56" descr="P of A sub 1 and A sub 2 = P of A sub 2 given A sub 1 times P of A sub 1"/>
          <p:cNvPicPr preferRelativeResize="0"/>
          <p:nvPr/>
        </p:nvPicPr>
        <p:blipFill rotWithShape="1">
          <a:blip r:embed="rId5">
            <a:alphaModFix/>
          </a:blip>
          <a:srcRect/>
          <a:stretch/>
        </p:blipFill>
        <p:spPr>
          <a:xfrm>
            <a:off x="846018" y="4240193"/>
            <a:ext cx="4356100" cy="444500"/>
          </a:xfrm>
          <a:prstGeom prst="rect">
            <a:avLst/>
          </a:prstGeom>
          <a:noFill/>
          <a:ln>
            <a:noFill/>
          </a:ln>
        </p:spPr>
      </p:pic>
      <p:pic>
        <p:nvPicPr>
          <p:cNvPr id="610" name="Google Shape;610;p56" descr="= 3 fifty firsts times 4 fifty seconds"/>
          <p:cNvPicPr preferRelativeResize="0"/>
          <p:nvPr/>
        </p:nvPicPr>
        <p:blipFill rotWithShape="1">
          <a:blip r:embed="rId6">
            <a:alphaModFix/>
          </a:blip>
          <a:srcRect/>
          <a:stretch/>
        </p:blipFill>
        <p:spPr>
          <a:xfrm>
            <a:off x="2838257" y="4812879"/>
            <a:ext cx="1587500" cy="787400"/>
          </a:xfrm>
          <a:prstGeom prst="rect">
            <a:avLst/>
          </a:prstGeom>
          <a:noFill/>
          <a:ln>
            <a:noFill/>
          </a:ln>
        </p:spPr>
      </p:pic>
      <p:pic>
        <p:nvPicPr>
          <p:cNvPr id="611" name="Google Shape;611;p56" descr="= 0.004525"/>
          <p:cNvPicPr preferRelativeResize="0"/>
          <p:nvPr/>
        </p:nvPicPr>
        <p:blipFill rotWithShape="1">
          <a:blip r:embed="rId7">
            <a:alphaModFix/>
          </a:blip>
          <a:srcRect/>
          <a:stretch/>
        </p:blipFill>
        <p:spPr>
          <a:xfrm>
            <a:off x="2838257" y="5728465"/>
            <a:ext cx="1600200" cy="317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Independent Events</a:t>
            </a:r>
            <a:endParaRPr sz="3600" b="1" i="0" u="none" strike="noStrike" cap="none">
              <a:solidFill>
                <a:srgbClr val="007FA3"/>
              </a:solidFill>
              <a:latin typeface="Arial"/>
              <a:ea typeface="Arial"/>
              <a:cs typeface="Arial"/>
              <a:sym typeface="Arial"/>
            </a:endParaRPr>
          </a:p>
        </p:txBody>
      </p:sp>
      <p:sp>
        <p:nvSpPr>
          <p:cNvPr id="617" name="Google Shape;617;p57"/>
          <p:cNvSpPr txBox="1">
            <a:spLocks noGrp="1"/>
          </p:cNvSpPr>
          <p:nvPr>
            <p:ph type="body" idx="1"/>
          </p:nvPr>
        </p:nvSpPr>
        <p:spPr>
          <a:xfrm>
            <a:off x="457200" y="1600201"/>
            <a:ext cx="7086600" cy="667511"/>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Two events </a:t>
            </a:r>
            <a:r>
              <a:rPr lang="en-US" b="0" i="1" u="none" strike="noStrike" cap="none">
                <a:solidFill>
                  <a:schemeClr val="dk1"/>
                </a:solidFill>
                <a:latin typeface="Arial"/>
                <a:ea typeface="Arial"/>
                <a:cs typeface="Arial"/>
                <a:sym typeface="Arial"/>
              </a:rPr>
              <a:t>A</a:t>
            </a:r>
            <a:r>
              <a:rPr lang="en-US" b="0" i="0" u="none" strike="noStrike" cap="none">
                <a:solidFill>
                  <a:schemeClr val="dk1"/>
                </a:solidFill>
                <a:latin typeface="Arial"/>
                <a:ea typeface="Arial"/>
                <a:cs typeface="Arial"/>
                <a:sym typeface="Arial"/>
              </a:rPr>
              <a:t> and </a:t>
            </a:r>
            <a:r>
              <a:rPr lang="en-US" b="0" i="1" u="none" strike="noStrike" cap="none">
                <a:solidFill>
                  <a:schemeClr val="dk1"/>
                </a:solidFill>
                <a:latin typeface="Arial"/>
                <a:ea typeface="Arial"/>
                <a:cs typeface="Arial"/>
                <a:sym typeface="Arial"/>
              </a:rPr>
              <a:t>B</a:t>
            </a:r>
            <a:r>
              <a:rPr lang="en-US" b="0" i="0" u="none" strike="noStrike" cap="none">
                <a:solidFill>
                  <a:schemeClr val="dk1"/>
                </a:solidFill>
                <a:latin typeface="Arial"/>
                <a:ea typeface="Arial"/>
                <a:cs typeface="Arial"/>
                <a:sym typeface="Arial"/>
              </a:rPr>
              <a:t> are </a:t>
            </a:r>
            <a:r>
              <a:rPr lang="en-US" b="1" i="0" u="none" strike="noStrike" cap="none">
                <a:solidFill>
                  <a:schemeClr val="dk1"/>
                </a:solidFill>
                <a:latin typeface="Arial"/>
                <a:ea typeface="Arial"/>
                <a:cs typeface="Arial"/>
                <a:sym typeface="Arial"/>
              </a:rPr>
              <a:t>independent</a:t>
            </a:r>
            <a:r>
              <a:rPr lang="en-US" b="0" i="0" u="none" strike="noStrike" cap="none">
                <a:solidFill>
                  <a:schemeClr val="dk1"/>
                </a:solidFill>
                <a:latin typeface="Arial"/>
                <a:ea typeface="Arial"/>
                <a:cs typeface="Arial"/>
                <a:sym typeface="Arial"/>
              </a:rPr>
              <a:t> if</a:t>
            </a:r>
            <a:endParaRPr b="0" i="0" u="none" strike="noStrike" cap="none">
              <a:solidFill>
                <a:schemeClr val="dk1"/>
              </a:solidFill>
              <a:latin typeface="Arial"/>
              <a:ea typeface="Arial"/>
              <a:cs typeface="Arial"/>
              <a:sym typeface="Arial"/>
            </a:endParaRPr>
          </a:p>
        </p:txBody>
      </p:sp>
      <p:pic>
        <p:nvPicPr>
          <p:cNvPr id="618" name="Google Shape;618;p57" descr="P of A given B = P of A."/>
          <p:cNvPicPr preferRelativeResize="0"/>
          <p:nvPr/>
        </p:nvPicPr>
        <p:blipFill rotWithShape="1">
          <a:blip r:embed="rId3">
            <a:alphaModFix/>
          </a:blip>
          <a:srcRect/>
          <a:stretch/>
        </p:blipFill>
        <p:spPr>
          <a:xfrm>
            <a:off x="720344" y="2358411"/>
            <a:ext cx="2184400" cy="393700"/>
          </a:xfrm>
          <a:prstGeom prst="rect">
            <a:avLst/>
          </a:prstGeom>
          <a:noFill/>
          <a:ln>
            <a:noFill/>
          </a:ln>
        </p:spPr>
      </p:pic>
      <p:sp>
        <p:nvSpPr>
          <p:cNvPr id="619" name="Google Shape;619;p57"/>
          <p:cNvSpPr txBox="1">
            <a:spLocks noGrp="1"/>
          </p:cNvSpPr>
          <p:nvPr>
            <p:ph type="body" idx="2"/>
          </p:nvPr>
        </p:nvSpPr>
        <p:spPr>
          <a:xfrm>
            <a:off x="457200" y="2842810"/>
            <a:ext cx="8229600" cy="1070822"/>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u="none" strike="noStrike" cap="none">
                <a:solidFill>
                  <a:schemeClr val="dk1"/>
                </a:solidFill>
                <a:latin typeface="Arial"/>
                <a:ea typeface="Arial"/>
                <a:cs typeface="Arial"/>
                <a:sym typeface="Arial"/>
              </a:rPr>
              <a:t>Energy Drink Survey example: the probability of preferring a brand depends on gender.</a:t>
            </a:r>
            <a:endParaRPr b="0" u="none" strike="noStrike" cap="none">
              <a:solidFill>
                <a:schemeClr val="dk1"/>
              </a:solidFill>
              <a:latin typeface="Arial"/>
              <a:ea typeface="Arial"/>
              <a:cs typeface="Arial"/>
              <a:sym typeface="Arial"/>
            </a:endParaRPr>
          </a:p>
        </p:txBody>
      </p:sp>
      <p:sp>
        <p:nvSpPr>
          <p:cNvPr id="620" name="Google Shape;620;p57"/>
          <p:cNvSpPr txBox="1">
            <a:spLocks noGrp="1"/>
          </p:cNvSpPr>
          <p:nvPr>
            <p:ph type="body" idx="3"/>
          </p:nvPr>
        </p:nvSpPr>
        <p:spPr>
          <a:xfrm>
            <a:off x="457200" y="4004330"/>
            <a:ext cx="8229600" cy="111630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Thus, we may say that brand preference and gender are not independent.</a:t>
            </a:r>
            <a:endParaRPr b="0" i="0" u="none" strike="noStrike" cap="non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5.16: Determining If Two Events Are Independent</a:t>
            </a:r>
            <a:endParaRPr sz="3600" b="1" i="0" u="none" strike="noStrike" cap="none">
              <a:solidFill>
                <a:srgbClr val="007FA3"/>
              </a:solidFill>
              <a:latin typeface="Arial"/>
              <a:ea typeface="Arial"/>
              <a:cs typeface="Arial"/>
              <a:sym typeface="Arial"/>
            </a:endParaRPr>
          </a:p>
        </p:txBody>
      </p:sp>
      <p:sp>
        <p:nvSpPr>
          <p:cNvPr id="626" name="Google Shape;626;p58"/>
          <p:cNvSpPr txBox="1">
            <a:spLocks noGrp="1"/>
          </p:cNvSpPr>
          <p:nvPr>
            <p:ph type="body" idx="1"/>
          </p:nvPr>
        </p:nvSpPr>
        <p:spPr>
          <a:xfrm>
            <a:off x="457200" y="1600200"/>
            <a:ext cx="8229600" cy="493776"/>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1800"/>
              <a:buFont typeface="Arial"/>
              <a:buChar char="•"/>
            </a:pPr>
            <a:r>
              <a:rPr lang="en-US" sz="1800" b="0" i="0" u="none" strike="noStrike" cap="none">
                <a:solidFill>
                  <a:schemeClr val="dk1"/>
                </a:solidFill>
                <a:latin typeface="Arial"/>
                <a:ea typeface="Arial"/>
                <a:cs typeface="Arial"/>
                <a:sym typeface="Arial"/>
              </a:rPr>
              <a:t>Are Gender and Brand Preference Independent?</a:t>
            </a:r>
            <a:endParaRPr sz="1800" b="0" i="0" u="none" strike="noStrike" cap="none">
              <a:solidFill>
                <a:schemeClr val="dk1"/>
              </a:solidFill>
              <a:latin typeface="Arial"/>
              <a:ea typeface="Arial"/>
              <a:cs typeface="Arial"/>
              <a:sym typeface="Arial"/>
            </a:endParaRPr>
          </a:p>
        </p:txBody>
      </p:sp>
      <p:sp>
        <p:nvSpPr>
          <p:cNvPr id="627" name="Google Shape;627;p58"/>
          <p:cNvSpPr txBox="1">
            <a:spLocks noGrp="1"/>
          </p:cNvSpPr>
          <p:nvPr>
            <p:ph type="body" idx="2"/>
          </p:nvPr>
        </p:nvSpPr>
        <p:spPr>
          <a:xfrm>
            <a:off x="457200" y="2254935"/>
            <a:ext cx="182880" cy="513708"/>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1800"/>
              <a:buFont typeface="Arial"/>
              <a:buChar char="•"/>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628" name="Google Shape;628;p58" descr="P of B sub 1 = 0.34"/>
          <p:cNvPicPr preferRelativeResize="0"/>
          <p:nvPr/>
        </p:nvPicPr>
        <p:blipFill rotWithShape="1">
          <a:blip r:embed="rId3">
            <a:alphaModFix/>
          </a:blip>
          <a:srcRect/>
          <a:stretch/>
        </p:blipFill>
        <p:spPr>
          <a:xfrm>
            <a:off x="824151" y="2405931"/>
            <a:ext cx="1270000" cy="381000"/>
          </a:xfrm>
          <a:prstGeom prst="rect">
            <a:avLst/>
          </a:prstGeom>
          <a:noFill/>
          <a:ln>
            <a:noFill/>
          </a:ln>
        </p:spPr>
      </p:pic>
      <p:pic>
        <p:nvPicPr>
          <p:cNvPr id="629" name="Google Shape;629;p58" descr="A table has 3 rows and 5 columns. The columns have the following headings from left to right. Joint Probability Table, Brand 1, Brand 2, Brand 3, and Grand Total. The row entries are as follows. Row 1. Female, 0.09, 0.06, 0.22, 0.37. Row 2. Male, 0.25, 0.17, 0.21, 0.63. Row 3. Grand Total, 0.34, 0.23, 0.43, 1. The entry 0.34 in the column Brand 1 is circled."/>
          <p:cNvPicPr preferRelativeResize="0"/>
          <p:nvPr/>
        </p:nvPicPr>
        <p:blipFill rotWithShape="1">
          <a:blip r:embed="rId4">
            <a:alphaModFix/>
          </a:blip>
          <a:srcRect/>
          <a:stretch/>
        </p:blipFill>
        <p:spPr>
          <a:xfrm>
            <a:off x="1513569" y="2906277"/>
            <a:ext cx="5129305" cy="999362"/>
          </a:xfrm>
          <a:prstGeom prst="rect">
            <a:avLst/>
          </a:prstGeom>
          <a:noFill/>
          <a:ln>
            <a:noFill/>
          </a:ln>
        </p:spPr>
      </p:pic>
      <p:sp>
        <p:nvSpPr>
          <p:cNvPr id="630" name="Google Shape;630;p58"/>
          <p:cNvSpPr txBox="1">
            <a:spLocks noGrp="1"/>
          </p:cNvSpPr>
          <p:nvPr>
            <p:ph type="body" idx="3"/>
          </p:nvPr>
        </p:nvSpPr>
        <p:spPr>
          <a:xfrm>
            <a:off x="457200" y="3933950"/>
            <a:ext cx="182880" cy="569041"/>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1800"/>
              <a:buFont typeface="Arial"/>
              <a:buChar char="•"/>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631" name="Google Shape;631;p58" descr="P of B sub 1 given M = 0.397"/>
          <p:cNvPicPr preferRelativeResize="0"/>
          <p:nvPr/>
        </p:nvPicPr>
        <p:blipFill rotWithShape="1">
          <a:blip r:embed="rId5">
            <a:alphaModFix/>
          </a:blip>
          <a:srcRect/>
          <a:stretch/>
        </p:blipFill>
        <p:spPr>
          <a:xfrm>
            <a:off x="824151" y="4094559"/>
            <a:ext cx="1790700" cy="381000"/>
          </a:xfrm>
          <a:prstGeom prst="rect">
            <a:avLst/>
          </a:prstGeom>
          <a:noFill/>
          <a:ln>
            <a:noFill/>
          </a:ln>
        </p:spPr>
      </p:pic>
      <p:pic>
        <p:nvPicPr>
          <p:cNvPr id="632" name="Google Shape;632;p58" descr="A table has 2 rows and 4 columns. The columns have the following headings from left to right. P of brand given gender, Brand 1, Brand 2, and Brand 3. The row entries are as follows. Row 1. Male, 0.397, 0.270, 0.333. Row 2. Female, 0.243, 0.162, 0.595. The entry 0.397 in the column Brand 1 is circled."/>
          <p:cNvPicPr preferRelativeResize="0"/>
          <p:nvPr/>
        </p:nvPicPr>
        <p:blipFill rotWithShape="1">
          <a:blip r:embed="rId6">
            <a:alphaModFix/>
          </a:blip>
          <a:srcRect/>
          <a:stretch/>
        </p:blipFill>
        <p:spPr>
          <a:xfrm>
            <a:off x="2458043" y="4594906"/>
            <a:ext cx="4184831" cy="845294"/>
          </a:xfrm>
          <a:prstGeom prst="rect">
            <a:avLst/>
          </a:prstGeom>
          <a:noFill/>
          <a:ln>
            <a:noFill/>
          </a:ln>
        </p:spPr>
      </p:pic>
      <p:sp>
        <p:nvSpPr>
          <p:cNvPr id="633" name="Google Shape;633;p58"/>
          <p:cNvSpPr txBox="1">
            <a:spLocks noGrp="1"/>
          </p:cNvSpPr>
          <p:nvPr>
            <p:ph type="body" idx="4"/>
          </p:nvPr>
        </p:nvSpPr>
        <p:spPr>
          <a:xfrm>
            <a:off x="457201" y="5628858"/>
            <a:ext cx="1225296" cy="460248"/>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1800"/>
              <a:buFont typeface="Arial"/>
              <a:buChar char="•"/>
            </a:pPr>
            <a:r>
              <a:rPr lang="en-US" sz="1800" b="0" i="0" u="none" strike="noStrike" cap="none">
                <a:solidFill>
                  <a:schemeClr val="dk1"/>
                </a:solidFill>
                <a:latin typeface="Arial"/>
                <a:ea typeface="Arial"/>
                <a:cs typeface="Arial"/>
                <a:sym typeface="Arial"/>
              </a:rPr>
              <a:t>Because</a:t>
            </a:r>
            <a:endParaRPr sz="1800">
              <a:latin typeface="Arial"/>
              <a:ea typeface="Arial"/>
              <a:cs typeface="Arial"/>
              <a:sym typeface="Arial"/>
            </a:endParaRPr>
          </a:p>
        </p:txBody>
      </p:sp>
      <p:pic>
        <p:nvPicPr>
          <p:cNvPr id="634" name="Google Shape;634;p58" descr="0.397 does not equal 0.34"/>
          <p:cNvPicPr preferRelativeResize="0"/>
          <p:nvPr/>
        </p:nvPicPr>
        <p:blipFill rotWithShape="1">
          <a:blip r:embed="rId7">
            <a:alphaModFix/>
          </a:blip>
          <a:srcRect/>
          <a:stretch/>
        </p:blipFill>
        <p:spPr>
          <a:xfrm>
            <a:off x="1821244" y="5868126"/>
            <a:ext cx="1282700" cy="266700"/>
          </a:xfrm>
          <a:prstGeom prst="rect">
            <a:avLst/>
          </a:prstGeom>
          <a:noFill/>
          <a:ln>
            <a:noFill/>
          </a:ln>
        </p:spPr>
      </p:pic>
      <p:sp>
        <p:nvSpPr>
          <p:cNvPr id="635" name="Google Shape;635;p58"/>
          <p:cNvSpPr txBox="1">
            <a:spLocks noGrp="1"/>
          </p:cNvSpPr>
          <p:nvPr>
            <p:ph type="body" idx="5"/>
          </p:nvPr>
        </p:nvSpPr>
        <p:spPr>
          <a:xfrm>
            <a:off x="3272507" y="5843197"/>
            <a:ext cx="5255265" cy="31655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700"/>
              <a:buNone/>
            </a:pPr>
            <a:r>
              <a:rPr lang="en-US" sz="1800" b="0" i="0" u="none" strike="noStrike" cap="none">
                <a:solidFill>
                  <a:schemeClr val="dk1"/>
                </a:solidFill>
                <a:latin typeface="Arial"/>
                <a:ea typeface="Arial"/>
                <a:cs typeface="Arial"/>
                <a:sym typeface="Arial"/>
              </a:rPr>
              <a:t>Gender and Brand Preference </a:t>
            </a:r>
            <a:r>
              <a:rPr lang="en-US" sz="1800">
                <a:latin typeface="Arial"/>
                <a:ea typeface="Arial"/>
                <a:cs typeface="Arial"/>
                <a:sym typeface="Arial"/>
              </a:rPr>
              <a:t>are not independent.</a:t>
            </a:r>
            <a:endParaRPr sz="18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Multiplication Law for Independent Events</a:t>
            </a:r>
            <a:endParaRPr sz="3600" b="1" i="0" u="none" strike="noStrike" cap="none">
              <a:solidFill>
                <a:srgbClr val="007FA3"/>
              </a:solidFill>
              <a:latin typeface="Arial"/>
              <a:ea typeface="Arial"/>
              <a:cs typeface="Arial"/>
              <a:sym typeface="Arial"/>
            </a:endParaRPr>
          </a:p>
        </p:txBody>
      </p:sp>
      <p:sp>
        <p:nvSpPr>
          <p:cNvPr id="641" name="Google Shape;641;p59"/>
          <p:cNvSpPr txBox="1">
            <a:spLocks noGrp="1"/>
          </p:cNvSpPr>
          <p:nvPr>
            <p:ph type="body" idx="1"/>
          </p:nvPr>
        </p:nvSpPr>
        <p:spPr>
          <a:xfrm>
            <a:off x="457200" y="1600200"/>
            <a:ext cx="8229600" cy="155448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sz="2800" b="0" i="0" u="none" strike="noStrike" cap="none">
                <a:solidFill>
                  <a:schemeClr val="dk1"/>
                </a:solidFill>
                <a:latin typeface="Arial"/>
                <a:ea typeface="Arial"/>
                <a:cs typeface="Arial"/>
                <a:sym typeface="Arial"/>
              </a:rPr>
              <a:t>If two events are independent, then we can simplify the multiplication law of probability in equation (5.7).</a:t>
            </a:r>
            <a:endParaRPr sz="2800" b="0" i="0" u="none" strike="noStrike" cap="none">
              <a:solidFill>
                <a:schemeClr val="dk1"/>
              </a:solidFill>
              <a:latin typeface="Arial"/>
              <a:ea typeface="Arial"/>
              <a:cs typeface="Arial"/>
              <a:sym typeface="Arial"/>
            </a:endParaRPr>
          </a:p>
        </p:txBody>
      </p:sp>
      <p:pic>
        <p:nvPicPr>
          <p:cNvPr id="642" name="Google Shape;642;p59" descr="P of A and B = P of A given B times P of B = P of B given A times P of A. The equation is labeled, 5.7"/>
          <p:cNvPicPr preferRelativeResize="0"/>
          <p:nvPr/>
        </p:nvPicPr>
        <p:blipFill rotWithShape="1">
          <a:blip r:embed="rId3">
            <a:alphaModFix/>
          </a:blip>
          <a:srcRect/>
          <a:stretch/>
        </p:blipFill>
        <p:spPr>
          <a:xfrm>
            <a:off x="908050" y="3240088"/>
            <a:ext cx="7327900" cy="381000"/>
          </a:xfrm>
          <a:prstGeom prst="rect">
            <a:avLst/>
          </a:prstGeom>
          <a:noFill/>
          <a:ln>
            <a:noFill/>
          </a:ln>
        </p:spPr>
      </p:pic>
      <p:sp>
        <p:nvSpPr>
          <p:cNvPr id="643" name="Google Shape;643;p59"/>
          <p:cNvSpPr txBox="1">
            <a:spLocks noGrp="1"/>
          </p:cNvSpPr>
          <p:nvPr>
            <p:ph type="body" idx="2"/>
          </p:nvPr>
        </p:nvSpPr>
        <p:spPr>
          <a:xfrm>
            <a:off x="457200" y="3706496"/>
            <a:ext cx="2651760" cy="68262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sz="2800" b="0" i="0" u="none" strike="noStrike" cap="none">
                <a:solidFill>
                  <a:schemeClr val="dk1"/>
                </a:solidFill>
                <a:latin typeface="Arial"/>
                <a:ea typeface="Arial"/>
                <a:cs typeface="Arial"/>
                <a:sym typeface="Arial"/>
              </a:rPr>
              <a:t>by substituting</a:t>
            </a:r>
            <a:endParaRPr sz="2800">
              <a:latin typeface="Arial"/>
              <a:ea typeface="Arial"/>
              <a:cs typeface="Arial"/>
              <a:sym typeface="Arial"/>
            </a:endParaRPr>
          </a:p>
        </p:txBody>
      </p:sp>
      <p:pic>
        <p:nvPicPr>
          <p:cNvPr id="644" name="Google Shape;644;p59" descr="P of A for P of A given B,"/>
          <p:cNvPicPr preferRelativeResize="0"/>
          <p:nvPr/>
        </p:nvPicPr>
        <p:blipFill rotWithShape="1">
          <a:blip r:embed="rId4">
            <a:alphaModFix/>
          </a:blip>
          <a:srcRect/>
          <a:stretch/>
        </p:blipFill>
        <p:spPr>
          <a:xfrm>
            <a:off x="3202444" y="3964432"/>
            <a:ext cx="2527300" cy="406400"/>
          </a:xfrm>
          <a:prstGeom prst="rect">
            <a:avLst/>
          </a:prstGeom>
          <a:noFill/>
          <a:ln>
            <a:noFill/>
          </a:ln>
        </p:spPr>
      </p:pic>
      <p:pic>
        <p:nvPicPr>
          <p:cNvPr id="645" name="Google Shape;645;p59" descr=" P of A and B = P of A times P of B = P of B times P of A. The equation is labeled, 5.9"/>
          <p:cNvPicPr preferRelativeResize="0"/>
          <p:nvPr/>
        </p:nvPicPr>
        <p:blipFill rotWithShape="1">
          <a:blip r:embed="rId5">
            <a:alphaModFix/>
          </a:blip>
          <a:srcRect/>
          <a:stretch/>
        </p:blipFill>
        <p:spPr>
          <a:xfrm>
            <a:off x="908050" y="4596036"/>
            <a:ext cx="6629400" cy="381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0"/>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a:solidFill>
                  <a:srgbClr val="007FA3"/>
                </a:solidFill>
                <a:latin typeface="Arial"/>
                <a:ea typeface="Arial"/>
                <a:cs typeface="Arial"/>
                <a:sym typeface="Arial"/>
              </a:rPr>
              <a:t>Example 5.17: Using the Multiplication Law for Independent Events</a:t>
            </a:r>
            <a:endParaRPr sz="3400" b="1" i="0" u="none" strike="noStrike" cap="none">
              <a:solidFill>
                <a:srgbClr val="007FA3"/>
              </a:solidFill>
              <a:latin typeface="Arial"/>
              <a:ea typeface="Arial"/>
              <a:cs typeface="Arial"/>
              <a:sym typeface="Arial"/>
            </a:endParaRPr>
          </a:p>
        </p:txBody>
      </p:sp>
      <p:sp>
        <p:nvSpPr>
          <p:cNvPr id="651" name="Google Shape;651;p60"/>
          <p:cNvSpPr txBox="1">
            <a:spLocks noGrp="1"/>
          </p:cNvSpPr>
          <p:nvPr>
            <p:ph type="body" idx="1"/>
          </p:nvPr>
        </p:nvSpPr>
        <p:spPr>
          <a:xfrm>
            <a:off x="457200" y="1600201"/>
            <a:ext cx="8229600" cy="40233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400" b="0" i="0" u="none" strike="noStrike" cap="none">
                <a:solidFill>
                  <a:schemeClr val="dk1"/>
                </a:solidFill>
                <a:latin typeface="Arial"/>
                <a:ea typeface="Arial"/>
                <a:cs typeface="Arial"/>
                <a:sym typeface="Arial"/>
              </a:rPr>
              <a:t>Dice Rolls:</a:t>
            </a:r>
            <a:endParaRPr sz="2400" b="0" i="0" u="none" strike="noStrike" cap="none">
              <a:solidFill>
                <a:schemeClr val="dk1"/>
              </a:solidFill>
              <a:latin typeface="Arial"/>
              <a:ea typeface="Arial"/>
              <a:cs typeface="Arial"/>
              <a:sym typeface="Arial"/>
            </a:endParaRPr>
          </a:p>
        </p:txBody>
      </p:sp>
      <p:sp>
        <p:nvSpPr>
          <p:cNvPr id="652" name="Google Shape;652;p60"/>
          <p:cNvSpPr txBox="1">
            <a:spLocks noGrp="1"/>
          </p:cNvSpPr>
          <p:nvPr>
            <p:ph type="body" idx="2"/>
          </p:nvPr>
        </p:nvSpPr>
        <p:spPr>
          <a:xfrm>
            <a:off x="457200" y="2061485"/>
            <a:ext cx="8229600" cy="109118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Rolling pairs of dice are independent events since they do not depend on the previous rolls.</a:t>
            </a:r>
            <a:endParaRPr sz="2400" b="0" i="0" u="none" strike="noStrike" cap="none">
              <a:solidFill>
                <a:schemeClr val="dk1"/>
              </a:solidFill>
              <a:latin typeface="Arial"/>
              <a:ea typeface="Arial"/>
              <a:cs typeface="Arial"/>
              <a:sym typeface="Arial"/>
            </a:endParaRPr>
          </a:p>
        </p:txBody>
      </p:sp>
      <p:sp>
        <p:nvSpPr>
          <p:cNvPr id="653" name="Google Shape;653;p60"/>
          <p:cNvSpPr txBox="1">
            <a:spLocks noGrp="1"/>
          </p:cNvSpPr>
          <p:nvPr>
            <p:ph type="body" idx="3"/>
          </p:nvPr>
        </p:nvSpPr>
        <p:spPr>
          <a:xfrm>
            <a:off x="438276" y="3235678"/>
            <a:ext cx="146940" cy="56485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654" name="Google Shape;654;p60" descr="A = a set of roll a sum of 6 on first roll"/>
          <p:cNvPicPr preferRelativeResize="0"/>
          <p:nvPr/>
        </p:nvPicPr>
        <p:blipFill rotWithShape="1">
          <a:blip r:embed="rId3">
            <a:alphaModFix/>
          </a:blip>
          <a:srcRect/>
          <a:stretch/>
        </p:blipFill>
        <p:spPr>
          <a:xfrm>
            <a:off x="711200" y="3457575"/>
            <a:ext cx="4140200" cy="355600"/>
          </a:xfrm>
          <a:prstGeom prst="rect">
            <a:avLst/>
          </a:prstGeom>
          <a:noFill/>
          <a:ln>
            <a:noFill/>
          </a:ln>
        </p:spPr>
      </p:pic>
      <p:sp>
        <p:nvSpPr>
          <p:cNvPr id="655" name="Google Shape;655;p60"/>
          <p:cNvSpPr txBox="1">
            <a:spLocks noGrp="1"/>
          </p:cNvSpPr>
          <p:nvPr>
            <p:ph type="body" idx="4"/>
          </p:nvPr>
        </p:nvSpPr>
        <p:spPr>
          <a:xfrm>
            <a:off x="457199" y="3898821"/>
            <a:ext cx="128017" cy="58052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a:latin typeface="Arial"/>
              <a:ea typeface="Arial"/>
              <a:cs typeface="Arial"/>
              <a:sym typeface="Arial"/>
            </a:endParaRPr>
          </a:p>
        </p:txBody>
      </p:sp>
      <p:pic>
        <p:nvPicPr>
          <p:cNvPr id="656" name="Google Shape;656;p60" descr="B = a set of roll a sum of 2, 3, or 12 on second roll"/>
          <p:cNvPicPr preferRelativeResize="0"/>
          <p:nvPr/>
        </p:nvPicPr>
        <p:blipFill rotWithShape="1">
          <a:blip r:embed="rId4">
            <a:alphaModFix/>
          </a:blip>
          <a:srcRect/>
          <a:stretch/>
        </p:blipFill>
        <p:spPr>
          <a:xfrm>
            <a:off x="711200" y="4117975"/>
            <a:ext cx="5765800" cy="355600"/>
          </a:xfrm>
          <a:prstGeom prst="rect">
            <a:avLst/>
          </a:prstGeom>
          <a:noFill/>
          <a:ln>
            <a:noFill/>
          </a:ln>
        </p:spPr>
      </p:pic>
      <p:sp>
        <p:nvSpPr>
          <p:cNvPr id="657" name="Google Shape;657;p60"/>
          <p:cNvSpPr txBox="1">
            <a:spLocks noGrp="1"/>
          </p:cNvSpPr>
          <p:nvPr>
            <p:ph type="body" idx="5"/>
          </p:nvPr>
        </p:nvSpPr>
        <p:spPr>
          <a:xfrm>
            <a:off x="457199" y="4560278"/>
            <a:ext cx="3061899" cy="578650"/>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Using formula (5.9):</a:t>
            </a:r>
            <a:endParaRPr sz="2400">
              <a:latin typeface="Arial"/>
              <a:ea typeface="Arial"/>
              <a:cs typeface="Arial"/>
              <a:sym typeface="Arial"/>
            </a:endParaRPr>
          </a:p>
        </p:txBody>
      </p:sp>
      <p:pic>
        <p:nvPicPr>
          <p:cNvPr id="658" name="Google Shape;658;p60" descr="P of A and B = P of A times P of B"/>
          <p:cNvPicPr preferRelativeResize="0"/>
          <p:nvPr/>
        </p:nvPicPr>
        <p:blipFill rotWithShape="1">
          <a:blip r:embed="rId5">
            <a:alphaModFix/>
          </a:blip>
          <a:srcRect/>
          <a:stretch/>
        </p:blipFill>
        <p:spPr>
          <a:xfrm>
            <a:off x="3576320" y="4809148"/>
            <a:ext cx="3048000" cy="355600"/>
          </a:xfrm>
          <a:prstGeom prst="rect">
            <a:avLst/>
          </a:prstGeom>
          <a:noFill/>
          <a:ln>
            <a:noFill/>
          </a:ln>
        </p:spPr>
      </p:pic>
      <p:pic>
        <p:nvPicPr>
          <p:cNvPr id="659" name="Google Shape;659;p60" descr="= 5 thirty sixths times 4 thirty sixths = 0.0154"/>
          <p:cNvPicPr preferRelativeResize="0"/>
          <p:nvPr/>
        </p:nvPicPr>
        <p:blipFill rotWithShape="1">
          <a:blip r:embed="rId6">
            <a:alphaModFix/>
          </a:blip>
          <a:srcRect/>
          <a:stretch/>
        </p:blipFill>
        <p:spPr>
          <a:xfrm>
            <a:off x="2864104" y="5354811"/>
            <a:ext cx="2578100" cy="71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5.1: Rolling Two Dice</a:t>
            </a:r>
            <a:endParaRPr>
              <a:latin typeface="Arial"/>
              <a:ea typeface="Arial"/>
              <a:cs typeface="Arial"/>
              <a:sym typeface="Arial"/>
            </a:endParaRPr>
          </a:p>
        </p:txBody>
      </p:sp>
      <p:sp>
        <p:nvSpPr>
          <p:cNvPr id="251" name="Google Shape;251;p25"/>
          <p:cNvSpPr txBox="1">
            <a:spLocks noGrp="1"/>
          </p:cNvSpPr>
          <p:nvPr>
            <p:ph type="body" idx="1"/>
          </p:nvPr>
        </p:nvSpPr>
        <p:spPr>
          <a:xfrm>
            <a:off x="457200" y="1600201"/>
            <a:ext cx="4517136" cy="1517904"/>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sz="2400">
                <a:latin typeface="Arial"/>
                <a:ea typeface="Arial"/>
                <a:cs typeface="Arial"/>
                <a:sym typeface="Arial"/>
              </a:rPr>
              <a:t>Tree diagram</a:t>
            </a:r>
            <a:endParaRPr/>
          </a:p>
          <a:p>
            <a:pPr marL="256032" lvl="0" indent="-256032" algn="l" rtl="0">
              <a:lnSpc>
                <a:spcPct val="100000"/>
              </a:lnSpc>
              <a:spcBef>
                <a:spcPts val="1500"/>
              </a:spcBef>
              <a:spcAft>
                <a:spcPts val="0"/>
              </a:spcAft>
              <a:buSzPts val="2400"/>
              <a:buChar char="•"/>
            </a:pPr>
            <a:r>
              <a:rPr lang="en-US" sz="2400">
                <a:latin typeface="Arial"/>
                <a:ea typeface="Arial"/>
                <a:cs typeface="Arial"/>
                <a:sym typeface="Arial"/>
              </a:rPr>
              <a:t>For an experiment with </a:t>
            </a:r>
            <a:r>
              <a:rPr lang="en-US" sz="2400" i="1">
                <a:latin typeface="Arial"/>
                <a:ea typeface="Arial"/>
                <a:cs typeface="Arial"/>
                <a:sym typeface="Arial"/>
              </a:rPr>
              <a:t>k</a:t>
            </a:r>
            <a:r>
              <a:rPr lang="en-US" sz="2400">
                <a:latin typeface="Arial"/>
                <a:ea typeface="Arial"/>
                <a:cs typeface="Arial"/>
                <a:sym typeface="Arial"/>
              </a:rPr>
              <a:t> steps, the number of outcomes is</a:t>
            </a:r>
            <a:endParaRPr sz="2400">
              <a:latin typeface="Arial"/>
              <a:ea typeface="Arial"/>
              <a:cs typeface="Arial"/>
              <a:sym typeface="Arial"/>
            </a:endParaRPr>
          </a:p>
        </p:txBody>
      </p:sp>
      <p:pic>
        <p:nvPicPr>
          <p:cNvPr id="252" name="Google Shape;252;p25" descr="N sub 1 times n sub 2 times ellipsis times n sub k. This equation is labeled, 5.1"/>
          <p:cNvPicPr preferRelativeResize="0"/>
          <p:nvPr/>
        </p:nvPicPr>
        <p:blipFill rotWithShape="1">
          <a:blip r:embed="rId3">
            <a:alphaModFix/>
          </a:blip>
          <a:srcRect/>
          <a:stretch/>
        </p:blipFill>
        <p:spPr>
          <a:xfrm>
            <a:off x="703263" y="3324225"/>
            <a:ext cx="3517900" cy="431800"/>
          </a:xfrm>
          <a:prstGeom prst="rect">
            <a:avLst/>
          </a:prstGeom>
          <a:noFill/>
          <a:ln>
            <a:noFill/>
          </a:ln>
        </p:spPr>
      </p:pic>
      <p:sp>
        <p:nvSpPr>
          <p:cNvPr id="253" name="Google Shape;253;p25"/>
          <p:cNvSpPr txBox="1">
            <a:spLocks noGrp="1"/>
          </p:cNvSpPr>
          <p:nvPr>
            <p:ph type="body" idx="2"/>
          </p:nvPr>
        </p:nvSpPr>
        <p:spPr>
          <a:xfrm>
            <a:off x="457200" y="3962400"/>
            <a:ext cx="4517136" cy="21637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sz="2400">
                <a:latin typeface="Arial"/>
                <a:ea typeface="Arial"/>
                <a:cs typeface="Arial"/>
                <a:sym typeface="Arial"/>
              </a:rPr>
              <a:t>For rolling two dice, we have 6 outcomes for the first roll, and 6 outcomes for the second roll.  The total number of outcomes is 6 × 6 = 36.</a:t>
            </a:r>
            <a:endParaRPr sz="2400">
              <a:latin typeface="Arial"/>
              <a:ea typeface="Arial"/>
              <a:cs typeface="Arial"/>
              <a:sym typeface="Arial"/>
            </a:endParaRPr>
          </a:p>
        </p:txBody>
      </p:sp>
      <p:pic>
        <p:nvPicPr>
          <p:cNvPr id="254" name="Google Shape;254;p25" descr="A tree diagram branches into three layers, First roll, Second roll, and outcome. The first roll is branched into six divisions. 1, 2, ellipsis, and 6. Division 1 in the second roll is further divided into 1, 2, ellipsis, and 6. Division 2 in the second roll is further divided into 1, 2, ellipsis, and 6. Division six in the second roll is further divided into 1, 2, ellipsis, and 6. Final outcome branch is listed as follows. (1, 1), (1, 2), ellipsis, (1, 6), (2, 1), (2, 2), ellipsis, (2, 6), ellipsis, (6, 1), (6, 2), ellipsis, (6, 6)."/>
          <p:cNvPicPr preferRelativeResize="0"/>
          <p:nvPr/>
        </p:nvPicPr>
        <p:blipFill rotWithShape="1">
          <a:blip r:embed="rId4">
            <a:alphaModFix/>
          </a:blip>
          <a:srcRect/>
          <a:stretch/>
        </p:blipFill>
        <p:spPr>
          <a:xfrm>
            <a:off x="5396715" y="1825255"/>
            <a:ext cx="2977452" cy="411318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Random Variables</a:t>
            </a:r>
            <a:endParaRPr sz="3600" b="1" i="0" u="none" strike="noStrike" cap="none">
              <a:solidFill>
                <a:srgbClr val="007FA3"/>
              </a:solidFill>
              <a:latin typeface="Arial"/>
              <a:ea typeface="Arial"/>
              <a:cs typeface="Arial"/>
              <a:sym typeface="Arial"/>
            </a:endParaRPr>
          </a:p>
        </p:txBody>
      </p:sp>
      <p:sp>
        <p:nvSpPr>
          <p:cNvPr id="665" name="Google Shape;665;p61"/>
          <p:cNvSpPr txBox="1">
            <a:spLocks noGrp="1"/>
          </p:cNvSpPr>
          <p:nvPr>
            <p:ph type="body" idx="1"/>
          </p:nvPr>
        </p:nvSpPr>
        <p:spPr>
          <a:xfrm>
            <a:off x="457200" y="1600200"/>
            <a:ext cx="8229600" cy="3776472"/>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A </a:t>
            </a:r>
            <a:r>
              <a:rPr lang="en-US" b="1" i="0" u="none" strike="noStrike" cap="none">
                <a:solidFill>
                  <a:srgbClr val="000000"/>
                </a:solidFill>
                <a:latin typeface="Arial"/>
                <a:ea typeface="Arial"/>
                <a:cs typeface="Arial"/>
                <a:sym typeface="Arial"/>
              </a:rPr>
              <a:t>random variable </a:t>
            </a:r>
            <a:r>
              <a:rPr lang="en-US" b="0" i="0" u="none" strike="noStrike" cap="none">
                <a:solidFill>
                  <a:srgbClr val="000000"/>
                </a:solidFill>
                <a:latin typeface="Arial"/>
                <a:ea typeface="Arial"/>
                <a:cs typeface="Arial"/>
                <a:sym typeface="Arial"/>
              </a:rPr>
              <a:t>is a numerical description of the outcome of an experiment.</a:t>
            </a:r>
            <a:endParaRPr>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A </a:t>
            </a:r>
            <a:r>
              <a:rPr lang="en-US" b="1" i="0" u="none" strike="noStrike" cap="none">
                <a:solidFill>
                  <a:srgbClr val="000000"/>
                </a:solidFill>
                <a:latin typeface="Arial"/>
                <a:ea typeface="Arial"/>
                <a:cs typeface="Arial"/>
                <a:sym typeface="Arial"/>
              </a:rPr>
              <a:t>discrete random variable </a:t>
            </a:r>
            <a:r>
              <a:rPr lang="en-US" b="0" i="0" u="none" strike="noStrike" cap="none">
                <a:solidFill>
                  <a:srgbClr val="000000"/>
                </a:solidFill>
                <a:latin typeface="Arial"/>
                <a:ea typeface="Arial"/>
                <a:cs typeface="Arial"/>
                <a:sym typeface="Arial"/>
              </a:rPr>
              <a:t>is one for which the number of possible outcomes can be counted.</a:t>
            </a:r>
            <a:endParaRPr>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A </a:t>
            </a:r>
            <a:r>
              <a:rPr lang="en-US" b="1" i="0" u="none" strike="noStrike" cap="none">
                <a:solidFill>
                  <a:srgbClr val="000000"/>
                </a:solidFill>
                <a:latin typeface="Arial"/>
                <a:ea typeface="Arial"/>
                <a:cs typeface="Arial"/>
                <a:sym typeface="Arial"/>
              </a:rPr>
              <a:t>continuous random variable </a:t>
            </a:r>
            <a:r>
              <a:rPr lang="en-US" b="0" i="0" u="none" strike="noStrike" cap="none">
                <a:solidFill>
                  <a:srgbClr val="000000"/>
                </a:solidFill>
                <a:latin typeface="Arial"/>
                <a:ea typeface="Arial"/>
                <a:cs typeface="Arial"/>
                <a:sym typeface="Arial"/>
              </a:rPr>
              <a:t>has outcomes over one or more continuous intervals of real numbers.</a:t>
            </a:r>
            <a:endParaRPr>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5.18: Discrete and Continuous Random Variables</a:t>
            </a:r>
            <a:endParaRPr sz="3600" b="1" i="0" u="none" strike="noStrike" cap="none">
              <a:solidFill>
                <a:srgbClr val="007FA3"/>
              </a:solidFill>
              <a:latin typeface="Arial"/>
              <a:ea typeface="Arial"/>
              <a:cs typeface="Arial"/>
              <a:sym typeface="Arial"/>
            </a:endParaRPr>
          </a:p>
        </p:txBody>
      </p:sp>
      <p:sp>
        <p:nvSpPr>
          <p:cNvPr id="671" name="Google Shape;671;p62"/>
          <p:cNvSpPr txBox="1">
            <a:spLocks noGrp="1"/>
          </p:cNvSpPr>
          <p:nvPr>
            <p:ph type="body" idx="1"/>
          </p:nvPr>
        </p:nvSpPr>
        <p:spPr>
          <a:xfrm>
            <a:off x="457200" y="1600200"/>
            <a:ext cx="8229600" cy="21637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400" b="0" i="0" u="none" strike="noStrike" cap="none">
                <a:solidFill>
                  <a:srgbClr val="000000"/>
                </a:solidFill>
                <a:latin typeface="Arial"/>
                <a:ea typeface="Arial"/>
                <a:cs typeface="Arial"/>
                <a:sym typeface="Arial"/>
              </a:rPr>
              <a:t>Examples of discrete random variables:</a:t>
            </a:r>
            <a:endParaRPr sz="24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400"/>
              <a:buFont typeface="Arial"/>
              <a:buChar char="•"/>
            </a:pPr>
            <a:r>
              <a:rPr lang="en-US" sz="2400" b="0" i="0" u="none" strike="noStrike" cap="none">
                <a:solidFill>
                  <a:srgbClr val="000000"/>
                </a:solidFill>
                <a:latin typeface="Arial"/>
                <a:ea typeface="Arial"/>
                <a:cs typeface="Arial"/>
                <a:sym typeface="Arial"/>
              </a:rPr>
              <a:t>outcomes of dice rolls</a:t>
            </a:r>
            <a:endParaRPr sz="24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400"/>
              <a:buFont typeface="Arial"/>
              <a:buChar char="•"/>
            </a:pPr>
            <a:r>
              <a:rPr lang="en-US" sz="2400" b="0" i="0" u="none" strike="noStrike" cap="none">
                <a:solidFill>
                  <a:srgbClr val="000000"/>
                </a:solidFill>
                <a:latin typeface="Arial"/>
                <a:ea typeface="Arial"/>
                <a:cs typeface="Arial"/>
                <a:sym typeface="Arial"/>
              </a:rPr>
              <a:t>whether a customer likes or dislikes a product</a:t>
            </a:r>
            <a:endParaRPr sz="24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400"/>
              <a:buFont typeface="Arial"/>
              <a:buChar char="•"/>
            </a:pPr>
            <a:r>
              <a:rPr lang="en-US" sz="2400" b="0" i="0" u="none" strike="noStrike" cap="none">
                <a:solidFill>
                  <a:srgbClr val="000000"/>
                </a:solidFill>
                <a:latin typeface="Arial"/>
                <a:ea typeface="Arial"/>
                <a:cs typeface="Arial"/>
                <a:sym typeface="Arial"/>
              </a:rPr>
              <a:t>number of hits on a Web site link today</a:t>
            </a:r>
            <a:endParaRPr sz="2400">
              <a:latin typeface="Arial"/>
              <a:ea typeface="Arial"/>
              <a:cs typeface="Arial"/>
              <a:sym typeface="Arial"/>
            </a:endParaRPr>
          </a:p>
        </p:txBody>
      </p:sp>
      <p:sp>
        <p:nvSpPr>
          <p:cNvPr id="672" name="Google Shape;672;p62"/>
          <p:cNvSpPr txBox="1">
            <a:spLocks noGrp="1"/>
          </p:cNvSpPr>
          <p:nvPr>
            <p:ph type="body" idx="2"/>
          </p:nvPr>
        </p:nvSpPr>
        <p:spPr>
          <a:xfrm>
            <a:off x="457200" y="3898392"/>
            <a:ext cx="8229600" cy="216376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sz="2400">
                <a:solidFill>
                  <a:srgbClr val="000000"/>
                </a:solidFill>
                <a:latin typeface="Arial"/>
                <a:ea typeface="Arial"/>
                <a:cs typeface="Arial"/>
                <a:sym typeface="Arial"/>
              </a:rPr>
              <a:t>Examples of continuous random variables:</a:t>
            </a:r>
            <a:endParaRPr sz="2400">
              <a:latin typeface="Arial"/>
              <a:ea typeface="Arial"/>
              <a:cs typeface="Arial"/>
              <a:sym typeface="Arial"/>
            </a:endParaRPr>
          </a:p>
          <a:p>
            <a:pPr marL="255650" lvl="0" indent="-255650" algn="l" rtl="0">
              <a:lnSpc>
                <a:spcPct val="100000"/>
              </a:lnSpc>
              <a:spcBef>
                <a:spcPts val="1500"/>
              </a:spcBef>
              <a:spcAft>
                <a:spcPts val="0"/>
              </a:spcAft>
              <a:buSzPts val="2400"/>
              <a:buChar char="•"/>
            </a:pPr>
            <a:r>
              <a:rPr lang="en-US" sz="2400">
                <a:solidFill>
                  <a:srgbClr val="000000"/>
                </a:solidFill>
                <a:latin typeface="Arial"/>
                <a:ea typeface="Arial"/>
                <a:cs typeface="Arial"/>
                <a:sym typeface="Arial"/>
              </a:rPr>
              <a:t>weekly change in D</a:t>
            </a:r>
            <a:r>
              <a:rPr lang="en-US" sz="100">
                <a:solidFill>
                  <a:srgbClr val="000000"/>
                </a:solidFill>
                <a:latin typeface="Arial"/>
                <a:ea typeface="Arial"/>
                <a:cs typeface="Arial"/>
                <a:sym typeface="Arial"/>
              </a:rPr>
              <a:t> </a:t>
            </a:r>
            <a:r>
              <a:rPr lang="en-US" sz="2400">
                <a:solidFill>
                  <a:srgbClr val="000000"/>
                </a:solidFill>
                <a:latin typeface="Arial"/>
                <a:ea typeface="Arial"/>
                <a:cs typeface="Arial"/>
                <a:sym typeface="Arial"/>
              </a:rPr>
              <a:t>J</a:t>
            </a:r>
            <a:r>
              <a:rPr lang="en-US" sz="100">
                <a:solidFill>
                  <a:srgbClr val="000000"/>
                </a:solidFill>
                <a:latin typeface="Arial"/>
                <a:ea typeface="Arial"/>
                <a:cs typeface="Arial"/>
                <a:sym typeface="Arial"/>
              </a:rPr>
              <a:t> </a:t>
            </a:r>
            <a:r>
              <a:rPr lang="en-US" sz="2400">
                <a:solidFill>
                  <a:srgbClr val="000000"/>
                </a:solidFill>
                <a:latin typeface="Arial"/>
                <a:ea typeface="Arial"/>
                <a:cs typeface="Arial"/>
                <a:sym typeface="Arial"/>
              </a:rPr>
              <a:t>I</a:t>
            </a:r>
            <a:r>
              <a:rPr lang="en-US" sz="100">
                <a:solidFill>
                  <a:srgbClr val="000000"/>
                </a:solidFill>
                <a:latin typeface="Arial"/>
                <a:ea typeface="Arial"/>
                <a:cs typeface="Arial"/>
                <a:sym typeface="Arial"/>
              </a:rPr>
              <a:t> </a:t>
            </a:r>
            <a:r>
              <a:rPr lang="en-US" sz="2400">
                <a:solidFill>
                  <a:srgbClr val="000000"/>
                </a:solidFill>
                <a:latin typeface="Arial"/>
                <a:ea typeface="Arial"/>
                <a:cs typeface="Arial"/>
                <a:sym typeface="Arial"/>
              </a:rPr>
              <a:t>A</a:t>
            </a:r>
            <a:endParaRPr/>
          </a:p>
          <a:p>
            <a:pPr marL="255650" lvl="0" indent="-255650" algn="l" rtl="0">
              <a:lnSpc>
                <a:spcPct val="100000"/>
              </a:lnSpc>
              <a:spcBef>
                <a:spcPts val="1500"/>
              </a:spcBef>
              <a:spcAft>
                <a:spcPts val="0"/>
              </a:spcAft>
              <a:buSzPts val="2400"/>
              <a:buChar char="•"/>
            </a:pPr>
            <a:r>
              <a:rPr lang="en-US" sz="2400">
                <a:solidFill>
                  <a:srgbClr val="000000"/>
                </a:solidFill>
                <a:latin typeface="Arial"/>
                <a:ea typeface="Arial"/>
                <a:cs typeface="Arial"/>
                <a:sym typeface="Arial"/>
              </a:rPr>
              <a:t>daily temperature</a:t>
            </a:r>
            <a:endParaRPr sz="2400">
              <a:latin typeface="Arial"/>
              <a:ea typeface="Arial"/>
              <a:cs typeface="Arial"/>
              <a:sym typeface="Arial"/>
            </a:endParaRPr>
          </a:p>
          <a:p>
            <a:pPr marL="255650" lvl="0" indent="-255650" algn="l" rtl="0">
              <a:lnSpc>
                <a:spcPct val="100000"/>
              </a:lnSpc>
              <a:spcBef>
                <a:spcPts val="1500"/>
              </a:spcBef>
              <a:spcAft>
                <a:spcPts val="0"/>
              </a:spcAft>
              <a:buSzPts val="2400"/>
              <a:buChar char="•"/>
            </a:pPr>
            <a:r>
              <a:rPr lang="en-US" sz="2400">
                <a:solidFill>
                  <a:srgbClr val="000000"/>
                </a:solidFill>
                <a:latin typeface="Arial"/>
                <a:ea typeface="Arial"/>
                <a:cs typeface="Arial"/>
                <a:sym typeface="Arial"/>
              </a:rPr>
              <a:t>time between machine failures</a:t>
            </a:r>
            <a:endParaRPr sz="2400">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Probability Distributions</a:t>
            </a:r>
            <a:endParaRPr sz="3600" b="1" i="0" u="none" strike="noStrike" cap="none">
              <a:solidFill>
                <a:srgbClr val="007FA3"/>
              </a:solidFill>
              <a:latin typeface="Arial"/>
              <a:ea typeface="Arial"/>
              <a:cs typeface="Arial"/>
              <a:sym typeface="Arial"/>
            </a:endParaRPr>
          </a:p>
        </p:txBody>
      </p:sp>
      <p:sp>
        <p:nvSpPr>
          <p:cNvPr id="678" name="Google Shape;678;p63"/>
          <p:cNvSpPr txBox="1">
            <a:spLocks noGrp="1"/>
          </p:cNvSpPr>
          <p:nvPr>
            <p:ph type="body" idx="1"/>
          </p:nvPr>
        </p:nvSpPr>
        <p:spPr>
          <a:xfrm>
            <a:off x="457200" y="1600200"/>
            <a:ext cx="8229600" cy="3557016"/>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A </a:t>
            </a:r>
            <a:r>
              <a:rPr lang="en-US" b="1" i="0" u="none" strike="noStrike" cap="none">
                <a:solidFill>
                  <a:srgbClr val="000000"/>
                </a:solidFill>
                <a:latin typeface="Arial"/>
                <a:ea typeface="Arial"/>
                <a:cs typeface="Arial"/>
                <a:sym typeface="Arial"/>
              </a:rPr>
              <a:t>probability distribution </a:t>
            </a:r>
            <a:r>
              <a:rPr lang="en-US" b="0" i="0" u="none" strike="noStrike" cap="none">
                <a:solidFill>
                  <a:srgbClr val="000000"/>
                </a:solidFill>
                <a:latin typeface="Arial"/>
                <a:ea typeface="Arial"/>
                <a:cs typeface="Arial"/>
                <a:sym typeface="Arial"/>
              </a:rPr>
              <a:t>is a characterization of the possible values that a random variable may assume along with the probability of assuming these values.</a:t>
            </a:r>
            <a:endParaRPr b="0" i="0" u="none" strike="noStrike" cap="none">
              <a:solidFill>
                <a:srgbClr val="000000"/>
              </a:solidFill>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We may develop a probability distribution using any one of the three perspectives of probability: classical, relative frequency, and subjective.</a:t>
            </a:r>
            <a:endParaRPr b="0" i="0" u="sng"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4"/>
          <p:cNvSpPr txBox="1">
            <a:spLocks noGrp="1"/>
          </p:cNvSpPr>
          <p:nvPr>
            <p:ph type="title"/>
          </p:nvPr>
        </p:nvSpPr>
        <p:spPr>
          <a:xfrm>
            <a:off x="457200" y="228600"/>
            <a:ext cx="8229600"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b="1" i="0" u="none" strike="noStrike" cap="none">
                <a:solidFill>
                  <a:srgbClr val="007FA3"/>
                </a:solidFill>
                <a:latin typeface="Arial"/>
                <a:ea typeface="Arial"/>
                <a:cs typeface="Arial"/>
                <a:sym typeface="Arial"/>
              </a:rPr>
              <a:t>Example 5.19: Probability Distribution of Dice Rolls</a:t>
            </a:r>
            <a:endParaRPr b="1" i="0" u="none" strike="noStrike" cap="none">
              <a:solidFill>
                <a:srgbClr val="007FA3"/>
              </a:solidFill>
              <a:latin typeface="Arial"/>
              <a:ea typeface="Arial"/>
              <a:cs typeface="Arial"/>
              <a:sym typeface="Arial"/>
            </a:endParaRPr>
          </a:p>
        </p:txBody>
      </p:sp>
      <p:pic>
        <p:nvPicPr>
          <p:cNvPr id="684" name="Google Shape;684;p64" descr="A spreadsheet for Dice Roll Probabilities has a table and a bar graph. The table has 2 rows and 13 columns. The columns have the following headings from left to right. Outcome, 2, 3, 4, 5, 6, 7, 8, 9, 10, 11, 12, and Total. The row entries are as follows. Row 1. Number of Ways, 1, 2, 3, 4, 5, 6, 5, 4, 3, 2, 1, 36. Row 2. Probability, 0.0278, 0.0556, 0.0833, 0.1111, 0.1389, 0.1667, 0.1389, 0.1111, 0.0833, 0.0556, 0.0278, 1. The bar graph is titled Probability distribution of rolls of two dice. The horizontal axis ranges from 0 to 12 in increments of 1, and the vertical axis ranges from 0.0000 to 0.2000 in increments of 0.0500. The data in the bar graph are as follows. 2, 0.025. 3, 0.0500. 4, 0.075. 5, 0.1100. 6, 0.125. 7, 0.175. 8, 0.125. 9, 0.1000. 10, 0.075. 11, 0.0500. 12, 0.025. All values are estimated."/>
          <p:cNvPicPr preferRelativeResize="0"/>
          <p:nvPr/>
        </p:nvPicPr>
        <p:blipFill rotWithShape="1">
          <a:blip r:embed="rId3">
            <a:alphaModFix/>
          </a:blip>
          <a:srcRect/>
          <a:stretch/>
        </p:blipFill>
        <p:spPr>
          <a:xfrm>
            <a:off x="563532" y="1868262"/>
            <a:ext cx="8016935" cy="374326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Empirical Probability Distributions</a:t>
            </a:r>
            <a:endParaRPr sz="3600" b="1" i="0" u="none" strike="noStrike" cap="none">
              <a:solidFill>
                <a:srgbClr val="007FA3"/>
              </a:solidFill>
              <a:latin typeface="Arial"/>
              <a:ea typeface="Arial"/>
              <a:cs typeface="Arial"/>
              <a:sym typeface="Arial"/>
            </a:endParaRPr>
          </a:p>
        </p:txBody>
      </p:sp>
      <p:sp>
        <p:nvSpPr>
          <p:cNvPr id="690" name="Google Shape;690;p65"/>
          <p:cNvSpPr txBox="1">
            <a:spLocks noGrp="1"/>
          </p:cNvSpPr>
          <p:nvPr>
            <p:ph type="body" idx="1"/>
          </p:nvPr>
        </p:nvSpPr>
        <p:spPr>
          <a:xfrm>
            <a:off x="457200" y="1600200"/>
            <a:ext cx="8229600" cy="3886200"/>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400"/>
              <a:buFont typeface="Arial"/>
              <a:buChar char="•"/>
            </a:pPr>
            <a:r>
              <a:rPr lang="en-US" sz="2400" b="0" i="0" u="none" strike="noStrike" cap="none">
                <a:solidFill>
                  <a:srgbClr val="000000"/>
                </a:solidFill>
                <a:latin typeface="Arial"/>
                <a:ea typeface="Arial"/>
                <a:cs typeface="Arial"/>
                <a:sym typeface="Arial"/>
              </a:rPr>
              <a:t>We can calculate the relative frequencies from a sample of empirical data to develop a probability distribution. Because this is based on sample data, we usually call this an </a:t>
            </a:r>
            <a:r>
              <a:rPr lang="en-US" sz="2400" b="1" i="0" u="none" strike="noStrike" cap="none">
                <a:solidFill>
                  <a:srgbClr val="000000"/>
                </a:solidFill>
                <a:latin typeface="Arial"/>
                <a:ea typeface="Arial"/>
                <a:cs typeface="Arial"/>
                <a:sym typeface="Arial"/>
              </a:rPr>
              <a:t>empirical probability distribution</a:t>
            </a:r>
            <a:r>
              <a:rPr lang="en-US" sz="2400" b="0" i="0" u="none" strike="noStrike" cap="none">
                <a:solidFill>
                  <a:srgbClr val="000000"/>
                </a:solidFill>
                <a:latin typeface="Arial"/>
                <a:ea typeface="Arial"/>
                <a:cs typeface="Arial"/>
                <a:sym typeface="Arial"/>
              </a:rPr>
              <a:t>.</a:t>
            </a:r>
            <a:endParaRPr sz="2400" b="0" i="0" u="none" strike="noStrike" cap="none">
              <a:solidFill>
                <a:srgbClr val="000000"/>
              </a:solidFill>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400"/>
              <a:buFont typeface="Arial"/>
              <a:buChar char="•"/>
            </a:pPr>
            <a:r>
              <a:rPr lang="en-US" sz="2400" b="0" i="0" u="none" strike="noStrike" cap="none">
                <a:solidFill>
                  <a:srgbClr val="000000"/>
                </a:solidFill>
                <a:latin typeface="Arial"/>
                <a:ea typeface="Arial"/>
                <a:cs typeface="Arial"/>
                <a:sym typeface="Arial"/>
              </a:rPr>
              <a:t>An empirical probability distribution is an approximation of the probability distribution of the associated random variable, whereas the probability distribution of a random variable, such as one derived from counting arguments, is a theoretical model of the random variable.</a:t>
            </a:r>
            <a:endParaRPr sz="24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66"/>
          <p:cNvSpPr txBox="1">
            <a:spLocks noGrp="1"/>
          </p:cNvSpPr>
          <p:nvPr>
            <p:ph type="title"/>
          </p:nvPr>
        </p:nvSpPr>
        <p:spPr>
          <a:xfrm>
            <a:off x="457200" y="228600"/>
            <a:ext cx="8229600" cy="106680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Empirical Probability Distribution Example</a:t>
            </a:r>
            <a:endParaRPr sz="3600" b="1" i="0" u="none" strike="noStrike" cap="none">
              <a:solidFill>
                <a:srgbClr val="007FA3"/>
              </a:solidFill>
              <a:latin typeface="Arial"/>
              <a:ea typeface="Arial"/>
              <a:cs typeface="Arial"/>
              <a:sym typeface="Arial"/>
            </a:endParaRPr>
          </a:p>
        </p:txBody>
      </p:sp>
      <p:pic>
        <p:nvPicPr>
          <p:cNvPr id="696" name="Google Shape;696;p66" descr="A spreadsheet for Computer Repair Times has a table and a bar graph. The table has 14 rows and 4 columns. The columns have the following headings from left to right. Days, Frequency, Relative Frequency, and Cumulative percentage age. The row entries are as follows. Row 1. 0, 0, 0.000, 0.0%. Row 2. 1, 0, 0.000, 0.0%. Row 3. 2, 0, 0.000, 0.0%. Row 4. 3, 0, 0.000, 0.0%. Row 5. 4, 0, 0.000, 0.0%. Row 6. 5, 1, 0.004, 0.4%. Row 7. 6, 2, 0.008, 1.2%. Row 8. 7, 5, 0.020, 3.2%. Row 9. 8, 12, 0.048, 8.0%. Row 10. 9, 14, 0.056, 13.6%. Row 11. 10, 19, 0.076, 21.2%. Row 12. 11, 19, 0.076, 28.8%. Row 13. 12, 23, 0.092, 38.0%. Row 14. 13, 22, 0.088, 46.8%. The bar titled, Repair times, plots frequency versus days. The horizontal axis labeled, days ranges from 0 to 42 in increments of 2, and the vertical axis labeled frequency ranges from 0 to 25 in increments of 5. The data in the bar graph are as follows. 4.5, 2. 6, 3. 7, 5. 8, 13. 9, 14. 10, 19. 11, 19. 12, 22. 14, 17. 15, 22. 16, 17. 17, 16. 18, 7.5. 19, 7.5, 20, 7. 21, 4. 22, 3. 23, 3. 25, 2. 26, 1. 27, 1. 29, 1. 31, 0.5. 34, 0.2. 36, 1.5. 37, 0.1. 38, 0.1. 39, 0.1. 40, 0.5. All values are estimated."/>
          <p:cNvPicPr preferRelativeResize="0"/>
          <p:nvPr/>
        </p:nvPicPr>
        <p:blipFill rotWithShape="1">
          <a:blip r:embed="rId3">
            <a:alphaModFix/>
          </a:blip>
          <a:srcRect/>
          <a:stretch/>
        </p:blipFill>
        <p:spPr>
          <a:xfrm>
            <a:off x="806008" y="2084993"/>
            <a:ext cx="7531984" cy="268801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Subjective Probability Distributions</a:t>
            </a:r>
            <a:endParaRPr sz="3600" b="1" i="0" u="none" strike="noStrike" cap="none">
              <a:solidFill>
                <a:srgbClr val="007FA3"/>
              </a:solidFill>
              <a:latin typeface="Arial"/>
              <a:ea typeface="Arial"/>
              <a:cs typeface="Arial"/>
              <a:sym typeface="Arial"/>
            </a:endParaRPr>
          </a:p>
        </p:txBody>
      </p:sp>
      <p:sp>
        <p:nvSpPr>
          <p:cNvPr id="702" name="Google Shape;702;p67"/>
          <p:cNvSpPr txBox="1">
            <a:spLocks noGrp="1"/>
          </p:cNvSpPr>
          <p:nvPr>
            <p:ph type="body" idx="1"/>
          </p:nvPr>
        </p:nvSpPr>
        <p:spPr>
          <a:xfrm>
            <a:off x="457200" y="1600200"/>
            <a:ext cx="8229600" cy="2322576"/>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We could simply specify a probability distribution using subjective values and expert judgment.</a:t>
            </a:r>
            <a:endParaRPr b="0" i="0" u="none" strike="noStrike" cap="none">
              <a:solidFill>
                <a:srgbClr val="000000"/>
              </a:solidFill>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This is often done in creating decision models for phenomena for which we have no historical data.</a:t>
            </a:r>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5.20: A Subjective Probability Distribution</a:t>
            </a:r>
            <a:endParaRPr sz="3600" b="1" i="0" u="none" strike="noStrike" cap="none">
              <a:solidFill>
                <a:srgbClr val="007FA3"/>
              </a:solidFill>
              <a:latin typeface="Arial"/>
              <a:ea typeface="Arial"/>
              <a:cs typeface="Arial"/>
              <a:sym typeface="Arial"/>
            </a:endParaRPr>
          </a:p>
        </p:txBody>
      </p:sp>
      <p:sp>
        <p:nvSpPr>
          <p:cNvPr id="708" name="Google Shape;708;p68"/>
          <p:cNvSpPr txBox="1">
            <a:spLocks noGrp="1"/>
          </p:cNvSpPr>
          <p:nvPr>
            <p:ph type="body" idx="1"/>
          </p:nvPr>
        </p:nvSpPr>
        <p:spPr>
          <a:xfrm>
            <a:off x="457200" y="1600200"/>
            <a:ext cx="8229600" cy="1249387"/>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Distribution of an expert’s assessment of how the D</a:t>
            </a:r>
            <a:r>
              <a:rPr lang="en-US" sz="100" b="0" i="0" u="none" strike="noStrike" cap="none">
                <a:solidFill>
                  <a:srgbClr val="000000"/>
                </a:solidFill>
                <a:latin typeface="Arial"/>
                <a:ea typeface="Arial"/>
                <a:cs typeface="Arial"/>
                <a:sym typeface="Arial"/>
              </a:rPr>
              <a:t> </a:t>
            </a:r>
            <a:r>
              <a:rPr lang="en-US" b="0" i="0" u="none" strike="noStrike" cap="none">
                <a:solidFill>
                  <a:srgbClr val="000000"/>
                </a:solidFill>
                <a:latin typeface="Arial"/>
                <a:ea typeface="Arial"/>
                <a:cs typeface="Arial"/>
                <a:sym typeface="Arial"/>
              </a:rPr>
              <a:t>J</a:t>
            </a:r>
            <a:r>
              <a:rPr lang="en-US" sz="100" b="0" i="0" u="none" strike="noStrike" cap="none">
                <a:solidFill>
                  <a:srgbClr val="000000"/>
                </a:solidFill>
                <a:latin typeface="Arial"/>
                <a:ea typeface="Arial"/>
                <a:cs typeface="Arial"/>
                <a:sym typeface="Arial"/>
              </a:rPr>
              <a:t> </a:t>
            </a:r>
            <a:r>
              <a:rPr lang="en-US" b="0" i="0" u="none" strike="noStrike" cap="none">
                <a:solidFill>
                  <a:srgbClr val="000000"/>
                </a:solidFill>
                <a:latin typeface="Arial"/>
                <a:ea typeface="Arial"/>
                <a:cs typeface="Arial"/>
                <a:sym typeface="Arial"/>
              </a:rPr>
              <a:t>I</a:t>
            </a:r>
            <a:r>
              <a:rPr lang="en-US" sz="100" b="0" i="0" u="none" strike="noStrike" cap="none">
                <a:solidFill>
                  <a:srgbClr val="000000"/>
                </a:solidFill>
                <a:latin typeface="Arial"/>
                <a:ea typeface="Arial"/>
                <a:cs typeface="Arial"/>
                <a:sym typeface="Arial"/>
              </a:rPr>
              <a:t> </a:t>
            </a:r>
            <a:r>
              <a:rPr lang="en-US" b="0" i="0" u="none" strike="noStrike" cap="none">
                <a:solidFill>
                  <a:srgbClr val="000000"/>
                </a:solidFill>
                <a:latin typeface="Arial"/>
                <a:ea typeface="Arial"/>
                <a:cs typeface="Arial"/>
                <a:sym typeface="Arial"/>
              </a:rPr>
              <a:t>A might change next year.</a:t>
            </a:r>
            <a:endParaRPr>
              <a:latin typeface="Arial"/>
              <a:ea typeface="Arial"/>
              <a:cs typeface="Arial"/>
              <a:sym typeface="Arial"/>
            </a:endParaRPr>
          </a:p>
        </p:txBody>
      </p:sp>
      <p:pic>
        <p:nvPicPr>
          <p:cNvPr id="709" name="Google Shape;709;p68" descr="A spreadsheet for change in D J I A displays a table and a bar graph. The table has 9 rows and 2 columns. The columns have the following headings from left to right. Change in D J I A and Subjective probability. The row entries are as follows. Row 1. negative 20%, 0.01. Row 2. negative 15%, 0.05. Row 3. negative 10%, 0.08. Row 4. negative 5%, 0.15. Row 5. 0%, 0.2. Row 6. 5%, 0.25. Row 7. 10%, 0.18. Row 8. 15%, 0.06. Row 9. 20%, 0.02. The bar graph titled predicted change in DJIA plots probability versus outcome. The horizontal axis labeled outcome ranges from negative 20% to 20% in increments of 5, and the vertical axis labeled probability ranges from 0 to 0.3 in increments of 0.05. The data in the bar graph are as follows. negative 20%, 0.01. negative 15%, 0.05. negative 10%, 0.525. negative 5%, 0.15. 0%, 0.2. 5%, 0.25. 10%, 0.175. 15%, 0.06. 20%, 0.02. All values are estimated."/>
          <p:cNvPicPr preferRelativeResize="0"/>
          <p:nvPr/>
        </p:nvPicPr>
        <p:blipFill rotWithShape="1">
          <a:blip r:embed="rId3">
            <a:alphaModFix/>
          </a:blip>
          <a:srcRect/>
          <a:stretch/>
        </p:blipFill>
        <p:spPr>
          <a:xfrm>
            <a:off x="1105544" y="3137135"/>
            <a:ext cx="6932912" cy="2705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Discrete Probability Distributions</a:t>
            </a:r>
            <a:endParaRPr sz="3600" b="1" i="0" u="none" strike="noStrike" cap="none">
              <a:solidFill>
                <a:srgbClr val="007FA3"/>
              </a:solidFill>
              <a:latin typeface="Arial"/>
              <a:ea typeface="Arial"/>
              <a:cs typeface="Arial"/>
              <a:sym typeface="Arial"/>
            </a:endParaRPr>
          </a:p>
        </p:txBody>
      </p:sp>
      <p:sp>
        <p:nvSpPr>
          <p:cNvPr id="715" name="Google Shape;715;p69"/>
          <p:cNvSpPr txBox="1">
            <a:spLocks noGrp="1"/>
          </p:cNvSpPr>
          <p:nvPr>
            <p:ph type="body" idx="1"/>
          </p:nvPr>
        </p:nvSpPr>
        <p:spPr>
          <a:xfrm>
            <a:off x="457200" y="1600201"/>
            <a:ext cx="8229600" cy="794033"/>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1800"/>
              <a:buFont typeface="Arial"/>
              <a:buChar char="•"/>
            </a:pPr>
            <a:r>
              <a:rPr lang="en-US" sz="1800" b="0" i="0" u="none" strike="noStrike" cap="none">
                <a:solidFill>
                  <a:schemeClr val="dk1"/>
                </a:solidFill>
                <a:latin typeface="Arial"/>
                <a:ea typeface="Arial"/>
                <a:cs typeface="Arial"/>
                <a:sym typeface="Arial"/>
              </a:rPr>
              <a:t>For a discrete random variable </a:t>
            </a:r>
            <a:r>
              <a:rPr lang="en-US" sz="1800" b="0" i="1" u="none" strike="noStrike" cap="none">
                <a:solidFill>
                  <a:schemeClr val="dk1"/>
                </a:solidFill>
                <a:latin typeface="Arial"/>
                <a:ea typeface="Arial"/>
                <a:cs typeface="Arial"/>
                <a:sym typeface="Arial"/>
              </a:rPr>
              <a:t>X</a:t>
            </a:r>
            <a:r>
              <a:rPr lang="en-US" sz="1800" b="0" i="0" u="none" strike="noStrike" cap="none">
                <a:solidFill>
                  <a:schemeClr val="dk1"/>
                </a:solidFill>
                <a:latin typeface="Arial"/>
                <a:ea typeface="Arial"/>
                <a:cs typeface="Arial"/>
                <a:sym typeface="Arial"/>
              </a:rPr>
              <a:t>, the probability distribution of the discrete outcomes is called a </a:t>
            </a:r>
            <a:r>
              <a:rPr lang="en-US" sz="1800" b="1" i="0" u="none" strike="noStrike" cap="none">
                <a:solidFill>
                  <a:schemeClr val="dk1"/>
                </a:solidFill>
                <a:latin typeface="Arial"/>
                <a:ea typeface="Arial"/>
                <a:cs typeface="Arial"/>
                <a:sym typeface="Arial"/>
              </a:rPr>
              <a:t>probability mass function </a:t>
            </a:r>
            <a:r>
              <a:rPr lang="en-US" sz="1800" b="0" i="0" u="none" strike="noStrike" cap="none">
                <a:solidFill>
                  <a:schemeClr val="dk1"/>
                </a:solidFill>
                <a:latin typeface="Arial"/>
                <a:ea typeface="Arial"/>
                <a:cs typeface="Arial"/>
                <a:sym typeface="Arial"/>
              </a:rPr>
              <a:t>and is denoted by a</a:t>
            </a:r>
            <a:endParaRPr sz="1800" b="0" i="0" u="none" strike="noStrike" cap="none">
              <a:solidFill>
                <a:schemeClr val="dk1"/>
              </a:solidFill>
              <a:latin typeface="Arial"/>
              <a:ea typeface="Arial"/>
              <a:cs typeface="Arial"/>
              <a:sym typeface="Arial"/>
            </a:endParaRPr>
          </a:p>
        </p:txBody>
      </p:sp>
      <p:sp>
        <p:nvSpPr>
          <p:cNvPr id="716" name="Google Shape;716;p69"/>
          <p:cNvSpPr txBox="1">
            <a:spLocks noGrp="1"/>
          </p:cNvSpPr>
          <p:nvPr>
            <p:ph type="body" idx="2"/>
          </p:nvPr>
        </p:nvSpPr>
        <p:spPr>
          <a:xfrm>
            <a:off x="705612" y="2490480"/>
            <a:ext cx="2333109" cy="3281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800"/>
              <a:buFont typeface="Arial"/>
              <a:buNone/>
            </a:pPr>
            <a:r>
              <a:rPr lang="en-US" sz="1800" b="0" i="0" u="none" strike="noStrike" cap="none">
                <a:solidFill>
                  <a:schemeClr val="dk1"/>
                </a:solidFill>
                <a:latin typeface="Arial"/>
                <a:ea typeface="Arial"/>
                <a:cs typeface="Arial"/>
                <a:sym typeface="Arial"/>
              </a:rPr>
              <a:t>mathematical function,</a:t>
            </a:r>
            <a:endParaRPr sz="1800">
              <a:latin typeface="Arial"/>
              <a:ea typeface="Arial"/>
              <a:cs typeface="Arial"/>
              <a:sym typeface="Arial"/>
            </a:endParaRPr>
          </a:p>
        </p:txBody>
      </p:sp>
      <p:pic>
        <p:nvPicPr>
          <p:cNvPr id="717" name="Google Shape;717;p69" descr="f of x."/>
          <p:cNvPicPr preferRelativeResize="0"/>
          <p:nvPr/>
        </p:nvPicPr>
        <p:blipFill rotWithShape="1">
          <a:blip r:embed="rId3">
            <a:alphaModFix/>
          </a:blip>
          <a:srcRect/>
          <a:stretch/>
        </p:blipFill>
        <p:spPr>
          <a:xfrm>
            <a:off x="3175541" y="2497125"/>
            <a:ext cx="556281" cy="314876"/>
          </a:xfrm>
          <a:prstGeom prst="rect">
            <a:avLst/>
          </a:prstGeom>
          <a:noFill/>
          <a:ln>
            <a:noFill/>
          </a:ln>
        </p:spPr>
      </p:pic>
      <p:sp>
        <p:nvSpPr>
          <p:cNvPr id="718" name="Google Shape;718;p69"/>
          <p:cNvSpPr txBox="1">
            <a:spLocks noGrp="1"/>
          </p:cNvSpPr>
          <p:nvPr>
            <p:ph type="body" idx="3"/>
          </p:nvPr>
        </p:nvSpPr>
        <p:spPr>
          <a:xfrm>
            <a:off x="457200" y="2923995"/>
            <a:ext cx="1987826" cy="411480"/>
          </a:xfrm>
          <a:prstGeom prst="rect">
            <a:avLst/>
          </a:prstGeom>
          <a:noFill/>
          <a:ln>
            <a:noFill/>
          </a:ln>
        </p:spPr>
        <p:txBody>
          <a:bodyPr spcFirstLastPara="1" wrap="square" lIns="0" tIns="0" rIns="0" bIns="0" anchor="t" anchorCtr="0">
            <a:noAutofit/>
          </a:bodyPr>
          <a:lstStyle/>
          <a:p>
            <a:pPr marL="741363" marR="0" lvl="0" indent="-284163" algn="l" rtl="0">
              <a:lnSpc>
                <a:spcPct val="100000"/>
              </a:lnSpc>
              <a:spcBef>
                <a:spcPts val="600"/>
              </a:spcBef>
              <a:spcAft>
                <a:spcPts val="0"/>
              </a:spcAft>
              <a:buClr>
                <a:srgbClr val="007FA3"/>
              </a:buClr>
              <a:buSzPts val="1800"/>
              <a:buFont typeface="Arial"/>
              <a:buChar char="–"/>
            </a:pPr>
            <a:r>
              <a:rPr lang="en-US" sz="1800" b="0" i="0" u="none" strike="noStrike" cap="none">
                <a:solidFill>
                  <a:schemeClr val="dk1"/>
                </a:solidFill>
                <a:latin typeface="Arial"/>
                <a:ea typeface="Arial"/>
                <a:cs typeface="Arial"/>
                <a:sym typeface="Arial"/>
              </a:rPr>
              <a:t>The symbol</a:t>
            </a:r>
            <a:endParaRPr sz="1800">
              <a:latin typeface="Arial"/>
              <a:ea typeface="Arial"/>
              <a:cs typeface="Arial"/>
              <a:sym typeface="Arial"/>
            </a:endParaRPr>
          </a:p>
        </p:txBody>
      </p:sp>
      <p:pic>
        <p:nvPicPr>
          <p:cNvPr id="719" name="Google Shape;719;p69" descr="x sub i."/>
          <p:cNvPicPr preferRelativeResize="0"/>
          <p:nvPr/>
        </p:nvPicPr>
        <p:blipFill rotWithShape="1">
          <a:blip r:embed="rId4">
            <a:alphaModFix/>
          </a:blip>
          <a:srcRect/>
          <a:stretch/>
        </p:blipFill>
        <p:spPr>
          <a:xfrm>
            <a:off x="2591163" y="2969048"/>
            <a:ext cx="254000" cy="355600"/>
          </a:xfrm>
          <a:prstGeom prst="rect">
            <a:avLst/>
          </a:prstGeom>
          <a:noFill/>
          <a:ln>
            <a:noFill/>
          </a:ln>
        </p:spPr>
      </p:pic>
      <p:sp>
        <p:nvSpPr>
          <p:cNvPr id="720" name="Google Shape;720;p69"/>
          <p:cNvSpPr txBox="1">
            <a:spLocks noGrp="1"/>
          </p:cNvSpPr>
          <p:nvPr>
            <p:ph type="body" idx="4"/>
          </p:nvPr>
        </p:nvSpPr>
        <p:spPr>
          <a:xfrm>
            <a:off x="3006008" y="3006486"/>
            <a:ext cx="1496418" cy="3149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300"/>
              <a:buFont typeface="Arial"/>
              <a:buNone/>
            </a:pPr>
            <a:r>
              <a:rPr lang="en-US" sz="1800" b="0" i="0" u="none" strike="noStrike" cap="none">
                <a:solidFill>
                  <a:schemeClr val="dk1"/>
                </a:solidFill>
                <a:latin typeface="Arial"/>
                <a:ea typeface="Arial"/>
                <a:cs typeface="Arial"/>
                <a:sym typeface="Arial"/>
              </a:rPr>
              <a:t>represents the</a:t>
            </a:r>
            <a:endParaRPr sz="1800">
              <a:latin typeface="Arial"/>
              <a:ea typeface="Arial"/>
              <a:cs typeface="Arial"/>
              <a:sym typeface="Arial"/>
            </a:endParaRPr>
          </a:p>
        </p:txBody>
      </p:sp>
      <p:pic>
        <p:nvPicPr>
          <p:cNvPr id="721" name="Google Shape;721;p69" descr="i th"/>
          <p:cNvPicPr preferRelativeResize="0"/>
          <p:nvPr/>
        </p:nvPicPr>
        <p:blipFill rotWithShape="1">
          <a:blip r:embed="rId5">
            <a:alphaModFix/>
          </a:blip>
          <a:srcRect/>
          <a:stretch/>
        </p:blipFill>
        <p:spPr>
          <a:xfrm>
            <a:off x="4701181" y="2998865"/>
            <a:ext cx="266700" cy="330200"/>
          </a:xfrm>
          <a:prstGeom prst="rect">
            <a:avLst/>
          </a:prstGeom>
          <a:noFill/>
          <a:ln>
            <a:noFill/>
          </a:ln>
        </p:spPr>
      </p:pic>
      <p:sp>
        <p:nvSpPr>
          <p:cNvPr id="722" name="Google Shape;722;p69"/>
          <p:cNvSpPr txBox="1">
            <a:spLocks noGrp="1"/>
          </p:cNvSpPr>
          <p:nvPr>
            <p:ph type="body" idx="5"/>
          </p:nvPr>
        </p:nvSpPr>
        <p:spPr>
          <a:xfrm>
            <a:off x="5190508" y="3023270"/>
            <a:ext cx="2939701" cy="33119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300"/>
              <a:buNone/>
            </a:pPr>
            <a:r>
              <a:rPr lang="en-US" sz="1800" b="0" i="0" u="none" strike="noStrike" cap="none">
                <a:solidFill>
                  <a:schemeClr val="dk1"/>
                </a:solidFill>
                <a:latin typeface="Arial"/>
                <a:ea typeface="Arial"/>
                <a:cs typeface="Arial"/>
                <a:sym typeface="Arial"/>
              </a:rPr>
              <a:t>value of the random</a:t>
            </a:r>
            <a:r>
              <a:rPr lang="en-US" sz="1800"/>
              <a:t> variable</a:t>
            </a:r>
            <a:endParaRPr sz="1800">
              <a:latin typeface="Arial"/>
              <a:ea typeface="Arial"/>
              <a:cs typeface="Arial"/>
              <a:sym typeface="Arial"/>
            </a:endParaRPr>
          </a:p>
        </p:txBody>
      </p:sp>
      <p:sp>
        <p:nvSpPr>
          <p:cNvPr id="723" name="Google Shape;723;p69"/>
          <p:cNvSpPr txBox="1">
            <a:spLocks noGrp="1"/>
          </p:cNvSpPr>
          <p:nvPr>
            <p:ph type="body" idx="6"/>
          </p:nvPr>
        </p:nvSpPr>
        <p:spPr>
          <a:xfrm>
            <a:off x="1248664" y="3426442"/>
            <a:ext cx="649710" cy="34020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300"/>
              <a:buFont typeface="Arial"/>
              <a:buNone/>
            </a:pPr>
            <a:r>
              <a:rPr lang="en-US" sz="1800" b="0" i="1" u="none" strike="noStrike" cap="none">
                <a:solidFill>
                  <a:schemeClr val="dk1"/>
                </a:solidFill>
                <a:latin typeface="Arial"/>
                <a:ea typeface="Arial"/>
                <a:cs typeface="Arial"/>
                <a:sym typeface="Arial"/>
              </a:rPr>
              <a:t>X</a:t>
            </a:r>
            <a:r>
              <a:rPr lang="en-US" sz="1800" b="0" i="0" u="none" strike="noStrike" cap="none">
                <a:solidFill>
                  <a:schemeClr val="dk1"/>
                </a:solidFill>
                <a:latin typeface="Arial"/>
                <a:ea typeface="Arial"/>
                <a:cs typeface="Arial"/>
                <a:sym typeface="Arial"/>
              </a:rPr>
              <a:t> and</a:t>
            </a:r>
            <a:endParaRPr sz="1800">
              <a:latin typeface="Arial"/>
              <a:ea typeface="Arial"/>
              <a:cs typeface="Arial"/>
              <a:sym typeface="Arial"/>
            </a:endParaRPr>
          </a:p>
        </p:txBody>
      </p:sp>
      <p:pic>
        <p:nvPicPr>
          <p:cNvPr id="724" name="Google Shape;724;p69" descr="f of x sub i"/>
          <p:cNvPicPr preferRelativeResize="0"/>
          <p:nvPr/>
        </p:nvPicPr>
        <p:blipFill rotWithShape="1">
          <a:blip r:embed="rId6">
            <a:alphaModFix/>
          </a:blip>
          <a:srcRect/>
          <a:stretch/>
        </p:blipFill>
        <p:spPr>
          <a:xfrm>
            <a:off x="2100580" y="3431443"/>
            <a:ext cx="596900" cy="330200"/>
          </a:xfrm>
          <a:prstGeom prst="rect">
            <a:avLst/>
          </a:prstGeom>
          <a:noFill/>
          <a:ln>
            <a:noFill/>
          </a:ln>
        </p:spPr>
      </p:pic>
      <p:sp>
        <p:nvSpPr>
          <p:cNvPr id="725" name="Google Shape;725;p69"/>
          <p:cNvSpPr txBox="1">
            <a:spLocks noGrp="1"/>
          </p:cNvSpPr>
          <p:nvPr>
            <p:ph type="body" idx="7"/>
          </p:nvPr>
        </p:nvSpPr>
        <p:spPr>
          <a:xfrm>
            <a:off x="2855986" y="3434947"/>
            <a:ext cx="1725952" cy="33534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300"/>
              <a:buFont typeface="Arial"/>
              <a:buNone/>
            </a:pPr>
            <a:r>
              <a:rPr lang="en-US" sz="1800" b="0" i="0" u="none" strike="noStrike" cap="none">
                <a:solidFill>
                  <a:schemeClr val="dk1"/>
                </a:solidFill>
                <a:latin typeface="Arial"/>
                <a:ea typeface="Arial"/>
                <a:cs typeface="Arial"/>
                <a:sym typeface="Arial"/>
              </a:rPr>
              <a:t>is the probability.</a:t>
            </a:r>
            <a:endParaRPr sz="1800" b="0" i="0" u="none" strike="noStrike" cap="none">
              <a:solidFill>
                <a:schemeClr val="dk1"/>
              </a:solidFill>
              <a:latin typeface="Arial"/>
              <a:ea typeface="Arial"/>
              <a:cs typeface="Arial"/>
              <a:sym typeface="Arial"/>
            </a:endParaRPr>
          </a:p>
        </p:txBody>
      </p:sp>
      <p:sp>
        <p:nvSpPr>
          <p:cNvPr id="726" name="Google Shape;726;p69"/>
          <p:cNvSpPr txBox="1">
            <a:spLocks noGrp="1"/>
          </p:cNvSpPr>
          <p:nvPr>
            <p:ph type="body" idx="8"/>
          </p:nvPr>
        </p:nvSpPr>
        <p:spPr>
          <a:xfrm>
            <a:off x="457201" y="3895053"/>
            <a:ext cx="1643379" cy="539036"/>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1800"/>
              <a:buFont typeface="Arial"/>
              <a:buChar char="•"/>
            </a:pPr>
            <a:r>
              <a:rPr lang="en-US" sz="1800" b="0" i="0" u="none" strike="noStrike" cap="none">
                <a:solidFill>
                  <a:schemeClr val="dk1"/>
                </a:solidFill>
                <a:latin typeface="Arial"/>
                <a:ea typeface="Arial"/>
                <a:cs typeface="Arial"/>
                <a:sym typeface="Arial"/>
              </a:rPr>
              <a:t>Properties:</a:t>
            </a:r>
            <a:endParaRPr sz="1800" b="0" i="0" u="none" strike="noStrike" cap="none">
              <a:solidFill>
                <a:schemeClr val="dk1"/>
              </a:solidFill>
              <a:latin typeface="Arial"/>
              <a:ea typeface="Arial"/>
              <a:cs typeface="Arial"/>
              <a:sym typeface="Arial"/>
            </a:endParaRPr>
          </a:p>
        </p:txBody>
      </p:sp>
      <p:sp>
        <p:nvSpPr>
          <p:cNvPr id="727" name="Google Shape;727;p69"/>
          <p:cNvSpPr txBox="1">
            <a:spLocks noGrp="1"/>
          </p:cNvSpPr>
          <p:nvPr>
            <p:ph type="body" idx="9"/>
          </p:nvPr>
        </p:nvSpPr>
        <p:spPr>
          <a:xfrm>
            <a:off x="457199" y="4524167"/>
            <a:ext cx="8229599" cy="426168"/>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1800"/>
              <a:buFont typeface="Arial"/>
              <a:buChar char="–"/>
            </a:pPr>
            <a:r>
              <a:rPr lang="en-US" sz="1800" b="0" i="0" u="none" strike="noStrike" cap="none">
                <a:solidFill>
                  <a:schemeClr val="dk1"/>
                </a:solidFill>
                <a:latin typeface="Arial"/>
                <a:ea typeface="Arial"/>
                <a:cs typeface="Arial"/>
                <a:sym typeface="Arial"/>
              </a:rPr>
              <a:t>the probability of each outcome must be between 0 and 1</a:t>
            </a:r>
            <a:endParaRPr sz="1800" b="0" i="0" u="none" strike="noStrike" cap="none">
              <a:solidFill>
                <a:schemeClr val="dk1"/>
              </a:solidFill>
              <a:latin typeface="Arial"/>
              <a:ea typeface="Arial"/>
              <a:cs typeface="Arial"/>
              <a:sym typeface="Arial"/>
            </a:endParaRPr>
          </a:p>
        </p:txBody>
      </p:sp>
      <p:sp>
        <p:nvSpPr>
          <p:cNvPr id="728" name="Google Shape;728;p69"/>
          <p:cNvSpPr txBox="1">
            <a:spLocks noGrp="1"/>
          </p:cNvSpPr>
          <p:nvPr>
            <p:ph type="body" idx="13"/>
          </p:nvPr>
        </p:nvSpPr>
        <p:spPr>
          <a:xfrm>
            <a:off x="457199" y="5070081"/>
            <a:ext cx="8229598" cy="422811"/>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1800"/>
              <a:buFont typeface="Arial"/>
              <a:buChar char="–"/>
            </a:pPr>
            <a:r>
              <a:rPr lang="en-US" sz="1800" b="0" i="0" u="none" strike="noStrike" cap="none">
                <a:solidFill>
                  <a:schemeClr val="dk1"/>
                </a:solidFill>
                <a:latin typeface="Arial"/>
                <a:ea typeface="Arial"/>
                <a:cs typeface="Arial"/>
                <a:sym typeface="Arial"/>
              </a:rPr>
              <a:t>the sum of all probabilities must add to 1</a:t>
            </a:r>
            <a:endParaRPr sz="1800" b="0" i="0" u="none" strike="noStrike" cap="none">
              <a:solidFill>
                <a:schemeClr val="dk1"/>
              </a:solidFill>
              <a:latin typeface="Arial"/>
              <a:ea typeface="Arial"/>
              <a:cs typeface="Arial"/>
              <a:sym typeface="Arial"/>
            </a:endParaRPr>
          </a:p>
        </p:txBody>
      </p:sp>
      <p:pic>
        <p:nvPicPr>
          <p:cNvPr id="729" name="Google Shape;729;p69" descr="f of x sub i is greater than or equal to 0 and is less than or equal to 1 for all i . This equation is labeled, 5.10"/>
          <p:cNvPicPr preferRelativeResize="0"/>
          <p:nvPr/>
        </p:nvPicPr>
        <p:blipFill rotWithShape="1">
          <a:blip r:embed="rId7">
            <a:alphaModFix/>
          </a:blip>
          <a:srcRect/>
          <a:stretch/>
        </p:blipFill>
        <p:spPr>
          <a:xfrm>
            <a:off x="2732740" y="5573820"/>
            <a:ext cx="3148760" cy="286251"/>
          </a:xfrm>
          <a:prstGeom prst="rect">
            <a:avLst/>
          </a:prstGeom>
          <a:noFill/>
          <a:ln>
            <a:noFill/>
          </a:ln>
        </p:spPr>
      </p:pic>
      <p:pic>
        <p:nvPicPr>
          <p:cNvPr id="730" name="Google Shape;730;p69" descr="The summation of f of x sub i for i = 1. This equation is labeled, 5.11"/>
          <p:cNvPicPr preferRelativeResize="0"/>
          <p:nvPr/>
        </p:nvPicPr>
        <p:blipFill rotWithShape="1">
          <a:blip r:embed="rId8">
            <a:alphaModFix/>
          </a:blip>
          <a:srcRect/>
          <a:stretch/>
        </p:blipFill>
        <p:spPr>
          <a:xfrm>
            <a:off x="3038721" y="5955864"/>
            <a:ext cx="2707409" cy="39110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0"/>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5.21: Probability Mass Function for Rolling Two Dice</a:t>
            </a:r>
            <a:endParaRPr sz="3600" b="1" i="0" u="none" strike="noStrike" cap="none">
              <a:solidFill>
                <a:srgbClr val="007FA3"/>
              </a:solidFill>
              <a:latin typeface="Arial"/>
              <a:ea typeface="Arial"/>
              <a:cs typeface="Arial"/>
              <a:sym typeface="Arial"/>
            </a:endParaRPr>
          </a:p>
        </p:txBody>
      </p:sp>
      <p:sp>
        <p:nvSpPr>
          <p:cNvPr id="736" name="Google Shape;736;p70"/>
          <p:cNvSpPr txBox="1">
            <a:spLocks noGrp="1"/>
          </p:cNvSpPr>
          <p:nvPr>
            <p:ph type="body" idx="1"/>
          </p:nvPr>
        </p:nvSpPr>
        <p:spPr>
          <a:xfrm>
            <a:off x="457200" y="1600201"/>
            <a:ext cx="228600" cy="55801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737" name="Google Shape;737;p70" descr="x sub i ="/>
          <p:cNvPicPr preferRelativeResize="0"/>
          <p:nvPr/>
        </p:nvPicPr>
        <p:blipFill rotWithShape="1">
          <a:blip r:embed="rId3">
            <a:alphaModFix/>
          </a:blip>
          <a:srcRect/>
          <a:stretch/>
        </p:blipFill>
        <p:spPr>
          <a:xfrm>
            <a:off x="751078" y="1800588"/>
            <a:ext cx="495300" cy="330200"/>
          </a:xfrm>
          <a:prstGeom prst="rect">
            <a:avLst/>
          </a:prstGeom>
          <a:noFill/>
          <a:ln>
            <a:noFill/>
          </a:ln>
        </p:spPr>
      </p:pic>
      <p:sp>
        <p:nvSpPr>
          <p:cNvPr id="738" name="Google Shape;738;p70"/>
          <p:cNvSpPr txBox="1">
            <a:spLocks noGrp="1"/>
          </p:cNvSpPr>
          <p:nvPr>
            <p:ph type="body" idx="2"/>
          </p:nvPr>
        </p:nvSpPr>
        <p:spPr>
          <a:xfrm>
            <a:off x="1357297" y="1764012"/>
            <a:ext cx="5336111"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400" b="0" i="0" u="none" strike="noStrike" cap="none">
                <a:solidFill>
                  <a:schemeClr val="dk1"/>
                </a:solidFill>
                <a:latin typeface="Arial"/>
                <a:ea typeface="Arial"/>
                <a:cs typeface="Arial"/>
                <a:sym typeface="Arial"/>
              </a:rPr>
              <a:t>values of the random variable </a:t>
            </a:r>
            <a:r>
              <a:rPr lang="en-US" sz="2400" b="0" i="1" u="none" strike="noStrike" cap="none">
                <a:solidFill>
                  <a:schemeClr val="dk1"/>
                </a:solidFill>
                <a:latin typeface="Arial"/>
                <a:ea typeface="Arial"/>
                <a:cs typeface="Arial"/>
                <a:sym typeface="Arial"/>
              </a:rPr>
              <a:t>X</a:t>
            </a:r>
            <a:r>
              <a:rPr lang="en-US" sz="2400" b="0" i="0" u="none" strike="noStrike" cap="none">
                <a:solidFill>
                  <a:schemeClr val="dk1"/>
                </a:solidFill>
                <a:latin typeface="Arial"/>
                <a:ea typeface="Arial"/>
                <a:cs typeface="Arial"/>
                <a:sym typeface="Arial"/>
              </a:rPr>
              <a:t>, which</a:t>
            </a:r>
            <a:endParaRPr sz="2400">
              <a:latin typeface="Arial"/>
              <a:ea typeface="Arial"/>
              <a:cs typeface="Arial"/>
              <a:sym typeface="Arial"/>
            </a:endParaRPr>
          </a:p>
        </p:txBody>
      </p:sp>
      <p:sp>
        <p:nvSpPr>
          <p:cNvPr id="739" name="Google Shape;739;p70"/>
          <p:cNvSpPr txBox="1">
            <a:spLocks noGrp="1"/>
          </p:cNvSpPr>
          <p:nvPr>
            <p:ph type="body" idx="3"/>
          </p:nvPr>
        </p:nvSpPr>
        <p:spPr>
          <a:xfrm>
            <a:off x="760222" y="2213496"/>
            <a:ext cx="5791200" cy="38287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400" b="0" i="0" u="none" strike="noStrike" cap="none">
                <a:solidFill>
                  <a:schemeClr val="dk1"/>
                </a:solidFill>
                <a:latin typeface="Arial"/>
                <a:ea typeface="Arial"/>
                <a:cs typeface="Arial"/>
                <a:sym typeface="Arial"/>
              </a:rPr>
              <a:t>represents sum of the rolls of two dice</a:t>
            </a:r>
            <a:endParaRPr sz="2400" b="0" i="0" u="none" strike="noStrike" cap="none">
              <a:solidFill>
                <a:schemeClr val="dk1"/>
              </a:solidFill>
              <a:latin typeface="Arial"/>
              <a:ea typeface="Arial"/>
              <a:cs typeface="Arial"/>
              <a:sym typeface="Arial"/>
            </a:endParaRPr>
          </a:p>
        </p:txBody>
      </p:sp>
      <p:sp>
        <p:nvSpPr>
          <p:cNvPr id="740" name="Google Shape;740;p70"/>
          <p:cNvSpPr txBox="1">
            <a:spLocks noGrp="1"/>
          </p:cNvSpPr>
          <p:nvPr>
            <p:ph type="body" idx="4"/>
          </p:nvPr>
        </p:nvSpPr>
        <p:spPr>
          <a:xfrm>
            <a:off x="457200" y="2679080"/>
            <a:ext cx="742072" cy="484744"/>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741" name="Google Shape;741;p70" descr="x sub 1 = 2, x sub 2 = 3, ellipsis, x sub 10 = 11, x sub 11 = 12"/>
          <p:cNvPicPr preferRelativeResize="0"/>
          <p:nvPr/>
        </p:nvPicPr>
        <p:blipFill rotWithShape="1">
          <a:blip r:embed="rId4">
            <a:alphaModFix/>
          </a:blip>
          <a:srcRect/>
          <a:stretch/>
        </p:blipFill>
        <p:spPr>
          <a:xfrm>
            <a:off x="1284145" y="2806192"/>
            <a:ext cx="3390900" cy="330200"/>
          </a:xfrm>
          <a:prstGeom prst="rect">
            <a:avLst/>
          </a:prstGeom>
          <a:noFill/>
          <a:ln>
            <a:noFill/>
          </a:ln>
        </p:spPr>
      </p:pic>
      <p:sp>
        <p:nvSpPr>
          <p:cNvPr id="742" name="Google Shape;742;p70"/>
          <p:cNvSpPr txBox="1">
            <a:spLocks noGrp="1"/>
          </p:cNvSpPr>
          <p:nvPr>
            <p:ph type="body" idx="5"/>
          </p:nvPr>
        </p:nvSpPr>
        <p:spPr>
          <a:xfrm>
            <a:off x="437272" y="3246532"/>
            <a:ext cx="762000" cy="438152"/>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743" name="Google Shape;743;p70" descr="f of x sub 1 = 1 thirty sixth = 0.0278, f of x sub 2 = 2 thirty sixths = 0.0556, etcetera"/>
          <p:cNvPicPr preferRelativeResize="0"/>
          <p:nvPr/>
        </p:nvPicPr>
        <p:blipFill rotWithShape="1">
          <a:blip r:embed="rId5">
            <a:alphaModFix/>
          </a:blip>
          <a:srcRect/>
          <a:stretch/>
        </p:blipFill>
        <p:spPr>
          <a:xfrm>
            <a:off x="1284145" y="3246532"/>
            <a:ext cx="4838700" cy="609600"/>
          </a:xfrm>
          <a:prstGeom prst="rect">
            <a:avLst/>
          </a:prstGeom>
          <a:noFill/>
          <a:ln>
            <a:noFill/>
          </a:ln>
        </p:spPr>
      </p:pic>
      <p:pic>
        <p:nvPicPr>
          <p:cNvPr id="744" name="Google Shape;744;p70" descr="A spreadsheet for Dice Roll Probabilities has a table and a bar graph. The table is as follows. A table has 2 rows and 13 columns. The columns have the following headings from left to right. Outcome, 2, 3, 4, 5, 6, 7, 8, 9, 10, 11, 12, and Total. The row entries are as follows. Row 1. Number of Ways, 1, 2, 3, 4, 5, 6, 5, 4, 3, 2, 1, 36. Row 2. Probability, 0.0278, 0.0556, 0.0833, 0.1111, 0.1389, 0.1667, 0.1389, 0.1111, 0.0833, 0.0556, 0.0278, 1. The bar graph is titled probability distribution of rolls of two dice. The horizontal axis ranges from 0 to 12 in increments of 1. The vertical axis ranges from 0.0000 to 0.2000 in increments of 0.0500. The data in the bar graph are as follows. 2, 0.025. 3, 0.0500. 4, 0.075. 5, 0.1100. 6, 0.125. 7, 0.1600. 8, 0.1400. 9, 0.1100. 10, 0.075. 11, 0.0500. 12, 0.025. All values are estimated."/>
          <p:cNvPicPr preferRelativeResize="0"/>
          <p:nvPr/>
        </p:nvPicPr>
        <p:blipFill rotWithShape="1">
          <a:blip r:embed="rId6">
            <a:alphaModFix/>
          </a:blip>
          <a:srcRect/>
          <a:stretch/>
        </p:blipFill>
        <p:spPr>
          <a:xfrm>
            <a:off x="1618777" y="3966272"/>
            <a:ext cx="4932645" cy="23025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5.2:  Selecting </a:t>
            </a:r>
            <a:r>
              <a:rPr lang="en-US" i="1">
                <a:latin typeface="Arial"/>
                <a:ea typeface="Arial"/>
                <a:cs typeface="Arial"/>
                <a:sym typeface="Arial"/>
              </a:rPr>
              <a:t>n</a:t>
            </a:r>
            <a:r>
              <a:rPr lang="en-US">
                <a:latin typeface="Arial"/>
                <a:ea typeface="Arial"/>
                <a:cs typeface="Arial"/>
                <a:sym typeface="Arial"/>
              </a:rPr>
              <a:t> Objects from </a:t>
            </a:r>
            <a:r>
              <a:rPr lang="en-US" i="1">
                <a:latin typeface="Arial"/>
                <a:ea typeface="Arial"/>
                <a:cs typeface="Arial"/>
                <a:sym typeface="Arial"/>
              </a:rPr>
              <a:t>N</a:t>
            </a:r>
            <a:endParaRPr i="1">
              <a:latin typeface="Arial"/>
              <a:ea typeface="Arial"/>
              <a:cs typeface="Arial"/>
              <a:sym typeface="Arial"/>
            </a:endParaRPr>
          </a:p>
        </p:txBody>
      </p:sp>
      <p:sp>
        <p:nvSpPr>
          <p:cNvPr id="260" name="Google Shape;260;p26"/>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In a group of five students, an instructor might wish to select three of them to make presentations.</a:t>
            </a:r>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The first student selected can be student 1, 2, 3, 4, or 5. However, if student 1 is selected first, then the second student can be 2, 3, 4, or 5. Then, if the second student selected is student 4, the third student can be 2, 3, or 5.</a:t>
            </a:r>
            <a:endParaRPr>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Cumulative Distribution Function</a:t>
            </a:r>
            <a:endParaRPr sz="3600" b="1" i="0" u="none" strike="noStrike" cap="none">
              <a:solidFill>
                <a:srgbClr val="007FA3"/>
              </a:solidFill>
              <a:latin typeface="Arial"/>
              <a:ea typeface="Arial"/>
              <a:cs typeface="Arial"/>
              <a:sym typeface="Arial"/>
            </a:endParaRPr>
          </a:p>
        </p:txBody>
      </p:sp>
      <p:sp>
        <p:nvSpPr>
          <p:cNvPr id="750" name="Google Shape;750;p71"/>
          <p:cNvSpPr txBox="1">
            <a:spLocks noGrp="1"/>
          </p:cNvSpPr>
          <p:nvPr>
            <p:ph type="body" idx="1"/>
          </p:nvPr>
        </p:nvSpPr>
        <p:spPr>
          <a:xfrm>
            <a:off x="457200" y="1600201"/>
            <a:ext cx="6181344" cy="658367"/>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A </a:t>
            </a:r>
            <a:r>
              <a:rPr lang="en-US" b="1" i="0" u="none" strike="noStrike" cap="none">
                <a:solidFill>
                  <a:schemeClr val="dk1"/>
                </a:solidFill>
                <a:latin typeface="Arial"/>
                <a:ea typeface="Arial"/>
                <a:cs typeface="Arial"/>
                <a:sym typeface="Arial"/>
              </a:rPr>
              <a:t>cumulative distribution function</a:t>
            </a:r>
            <a:r>
              <a:rPr lang="en-US" b="0" i="0" u="none" strike="noStrike" cap="none">
                <a:solidFill>
                  <a:schemeClr val="dk1"/>
                </a:solidFill>
                <a:latin typeface="Arial"/>
                <a:ea typeface="Arial"/>
                <a:cs typeface="Arial"/>
                <a:sym typeface="Arial"/>
              </a:rPr>
              <a:t>,</a:t>
            </a:r>
            <a:endParaRPr>
              <a:latin typeface="Arial"/>
              <a:ea typeface="Arial"/>
              <a:cs typeface="Arial"/>
              <a:sym typeface="Arial"/>
            </a:endParaRPr>
          </a:p>
        </p:txBody>
      </p:sp>
      <p:pic>
        <p:nvPicPr>
          <p:cNvPr id="751" name="Google Shape;751;p71" descr="F of x,"/>
          <p:cNvPicPr preferRelativeResize="0"/>
          <p:nvPr/>
        </p:nvPicPr>
        <p:blipFill rotWithShape="1">
          <a:blip r:embed="rId3">
            <a:alphaModFix/>
          </a:blip>
          <a:srcRect/>
          <a:stretch/>
        </p:blipFill>
        <p:spPr>
          <a:xfrm>
            <a:off x="6698578" y="1915668"/>
            <a:ext cx="698500" cy="342900"/>
          </a:xfrm>
          <a:prstGeom prst="rect">
            <a:avLst/>
          </a:prstGeom>
          <a:noFill/>
          <a:ln>
            <a:noFill/>
          </a:ln>
        </p:spPr>
      </p:pic>
      <p:sp>
        <p:nvSpPr>
          <p:cNvPr id="752" name="Google Shape;752;p71"/>
          <p:cNvSpPr txBox="1">
            <a:spLocks noGrp="1"/>
          </p:cNvSpPr>
          <p:nvPr>
            <p:ph type="body" idx="2"/>
          </p:nvPr>
        </p:nvSpPr>
        <p:spPr>
          <a:xfrm>
            <a:off x="712362" y="2337707"/>
            <a:ext cx="7974438" cy="4802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700"/>
              <a:buNone/>
            </a:pPr>
            <a:r>
              <a:rPr lang="en-US" b="0" i="0" u="none" strike="noStrike" cap="none">
                <a:solidFill>
                  <a:schemeClr val="dk1"/>
                </a:solidFill>
                <a:latin typeface="Arial"/>
                <a:ea typeface="Arial"/>
                <a:cs typeface="Arial"/>
                <a:sym typeface="Arial"/>
              </a:rPr>
              <a:t>specifies</a:t>
            </a:r>
            <a:r>
              <a:rPr lang="en-US">
                <a:latin typeface="Arial"/>
                <a:ea typeface="Arial"/>
                <a:cs typeface="Arial"/>
                <a:sym typeface="Arial"/>
              </a:rPr>
              <a:t> the probability that the random variable </a:t>
            </a:r>
            <a:endParaRPr>
              <a:latin typeface="Arial"/>
              <a:ea typeface="Arial"/>
              <a:cs typeface="Arial"/>
              <a:sym typeface="Arial"/>
            </a:endParaRPr>
          </a:p>
        </p:txBody>
      </p:sp>
      <p:sp>
        <p:nvSpPr>
          <p:cNvPr id="753" name="Google Shape;753;p71"/>
          <p:cNvSpPr txBox="1">
            <a:spLocks noGrp="1"/>
          </p:cNvSpPr>
          <p:nvPr>
            <p:ph type="body" idx="3"/>
          </p:nvPr>
        </p:nvSpPr>
        <p:spPr>
          <a:xfrm>
            <a:off x="712362" y="2897086"/>
            <a:ext cx="7974438" cy="87024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b="0" i="1" u="none" strike="noStrike" cap="none">
                <a:solidFill>
                  <a:schemeClr val="dk1"/>
                </a:solidFill>
                <a:latin typeface="Arial"/>
                <a:ea typeface="Arial"/>
                <a:cs typeface="Arial"/>
                <a:sym typeface="Arial"/>
              </a:rPr>
              <a:t>X </a:t>
            </a:r>
            <a:r>
              <a:rPr lang="en-US" b="0" i="0" u="none" strike="noStrike" cap="none">
                <a:solidFill>
                  <a:schemeClr val="dk1"/>
                </a:solidFill>
                <a:latin typeface="Arial"/>
                <a:ea typeface="Arial"/>
                <a:cs typeface="Arial"/>
                <a:sym typeface="Arial"/>
              </a:rPr>
              <a:t>assumes a value less than or equal to a specified value, </a:t>
            </a:r>
            <a:r>
              <a:rPr lang="en-US" b="0" i="1" u="none" strike="noStrike" cap="none">
                <a:solidFill>
                  <a:schemeClr val="dk1"/>
                </a:solidFill>
                <a:latin typeface="Arial"/>
                <a:ea typeface="Arial"/>
                <a:cs typeface="Arial"/>
                <a:sym typeface="Arial"/>
              </a:rPr>
              <a:t>x</a:t>
            </a:r>
            <a:r>
              <a:rPr lang="en-US" b="0" i="0" u="none" strike="noStrike" cap="none">
                <a:solidFill>
                  <a:schemeClr val="dk1"/>
                </a:solidFill>
                <a:latin typeface="Arial"/>
                <a:ea typeface="Arial"/>
                <a:cs typeface="Arial"/>
                <a:sym typeface="Arial"/>
              </a:rPr>
              <a:t>; that is,</a:t>
            </a:r>
            <a:endParaRPr b="0" i="0" u="none" strike="noStrike" cap="none">
              <a:solidFill>
                <a:schemeClr val="dk1"/>
              </a:solidFill>
              <a:latin typeface="Arial"/>
              <a:ea typeface="Arial"/>
              <a:cs typeface="Arial"/>
              <a:sym typeface="Arial"/>
            </a:endParaRPr>
          </a:p>
        </p:txBody>
      </p:sp>
      <p:pic>
        <p:nvPicPr>
          <p:cNvPr id="754" name="Google Shape;754;p71" descr="F of x = P of start expression upper X is less than or equal to lower x end expression"/>
          <p:cNvPicPr preferRelativeResize="0"/>
          <p:nvPr/>
        </p:nvPicPr>
        <p:blipFill rotWithShape="1">
          <a:blip r:embed="rId4">
            <a:alphaModFix/>
          </a:blip>
          <a:srcRect/>
          <a:stretch/>
        </p:blipFill>
        <p:spPr>
          <a:xfrm>
            <a:off x="3114675" y="4095560"/>
            <a:ext cx="2260600" cy="393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5.22: Using the Cumulative Distribution Function</a:t>
            </a:r>
            <a:endParaRPr sz="3600" b="1" i="0" u="none" strike="noStrike" cap="none">
              <a:solidFill>
                <a:srgbClr val="007FA3"/>
              </a:solidFill>
              <a:latin typeface="Arial"/>
              <a:ea typeface="Arial"/>
              <a:cs typeface="Arial"/>
              <a:sym typeface="Arial"/>
            </a:endParaRPr>
          </a:p>
        </p:txBody>
      </p:sp>
      <p:sp>
        <p:nvSpPr>
          <p:cNvPr id="760" name="Google Shape;760;p72"/>
          <p:cNvSpPr txBox="1">
            <a:spLocks noGrp="1"/>
          </p:cNvSpPr>
          <p:nvPr>
            <p:ph type="body" idx="1"/>
          </p:nvPr>
        </p:nvSpPr>
        <p:spPr>
          <a:xfrm>
            <a:off x="457200" y="1600201"/>
            <a:ext cx="4535424" cy="585215"/>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Probability of rolling a 6 or less</a:t>
            </a:r>
            <a:endParaRPr>
              <a:latin typeface="Arial"/>
              <a:ea typeface="Arial"/>
              <a:cs typeface="Arial"/>
              <a:sym typeface="Arial"/>
            </a:endParaRPr>
          </a:p>
        </p:txBody>
      </p:sp>
      <p:pic>
        <p:nvPicPr>
          <p:cNvPr id="761" name="Google Shape;761;p72" descr="= F of 6 = 0.1667"/>
          <p:cNvPicPr preferRelativeResize="0"/>
          <p:nvPr/>
        </p:nvPicPr>
        <p:blipFill rotWithShape="1">
          <a:blip r:embed="rId3">
            <a:alphaModFix/>
          </a:blip>
          <a:srcRect/>
          <a:stretch/>
        </p:blipFill>
        <p:spPr>
          <a:xfrm>
            <a:off x="5064760" y="1779016"/>
            <a:ext cx="1981200" cy="406400"/>
          </a:xfrm>
          <a:prstGeom prst="rect">
            <a:avLst/>
          </a:prstGeom>
          <a:noFill/>
          <a:ln>
            <a:noFill/>
          </a:ln>
        </p:spPr>
      </p:pic>
      <p:sp>
        <p:nvSpPr>
          <p:cNvPr id="762" name="Google Shape;762;p72"/>
          <p:cNvSpPr txBox="1">
            <a:spLocks noGrp="1"/>
          </p:cNvSpPr>
          <p:nvPr>
            <p:ph type="body" idx="2"/>
          </p:nvPr>
        </p:nvSpPr>
        <p:spPr>
          <a:xfrm>
            <a:off x="457200" y="2252423"/>
            <a:ext cx="8229600" cy="61583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Probability of rolling between 4 and 8:</a:t>
            </a:r>
            <a:endParaRPr sz="2400" b="0" i="0" u="none" strike="noStrike" cap="none">
              <a:solidFill>
                <a:schemeClr val="dk1"/>
              </a:solidFill>
              <a:latin typeface="Arial"/>
              <a:ea typeface="Arial"/>
              <a:cs typeface="Arial"/>
              <a:sym typeface="Arial"/>
            </a:endParaRPr>
          </a:p>
        </p:txBody>
      </p:sp>
      <p:pic>
        <p:nvPicPr>
          <p:cNvPr id="763" name="Google Shape;763;p72" descr="= P left parenthesis 4 is less than or equal to X is less than or equal to 8 right parenthesis = P left parenthesis 3 is less than X is less than or equal to 8 right parenthesis = P left parenthesis X is less than or equal to 8 right parenthesis minus P left parenthesis X is less than or equal to 3 right parenthesis."/>
          <p:cNvPicPr preferRelativeResize="0"/>
          <p:nvPr/>
        </p:nvPicPr>
        <p:blipFill rotWithShape="1">
          <a:blip r:embed="rId4">
            <a:alphaModFix/>
          </a:blip>
          <a:srcRect/>
          <a:stretch/>
        </p:blipFill>
        <p:spPr>
          <a:xfrm>
            <a:off x="719582" y="2935264"/>
            <a:ext cx="6184900" cy="342900"/>
          </a:xfrm>
          <a:prstGeom prst="rect">
            <a:avLst/>
          </a:prstGeom>
          <a:noFill/>
          <a:ln>
            <a:noFill/>
          </a:ln>
        </p:spPr>
      </p:pic>
      <p:pic>
        <p:nvPicPr>
          <p:cNvPr id="764" name="Google Shape;764;p72" descr="= 0.7222 minus 0.0833 = 0.6389"/>
          <p:cNvPicPr preferRelativeResize="0"/>
          <p:nvPr/>
        </p:nvPicPr>
        <p:blipFill rotWithShape="1">
          <a:blip r:embed="rId5">
            <a:alphaModFix/>
          </a:blip>
          <a:srcRect/>
          <a:stretch/>
        </p:blipFill>
        <p:spPr>
          <a:xfrm>
            <a:off x="719582" y="3345171"/>
            <a:ext cx="3276600" cy="279400"/>
          </a:xfrm>
          <a:prstGeom prst="rect">
            <a:avLst/>
          </a:prstGeom>
          <a:noFill/>
          <a:ln>
            <a:noFill/>
          </a:ln>
        </p:spPr>
      </p:pic>
      <p:pic>
        <p:nvPicPr>
          <p:cNvPr id="765" name="Google Shape;765;p72" descr="A spreadsheet displays a table and a graph. The Table titled, Dice Roll Probabilities, has 3 rows and 13 columns. The columns have the following headings from left to right. Outcome, 2, 3, 4, 5, 6, 7, 8, 9, 10, 11, 12, Total. The row entries are as follows. Row 1. Number of ways, 1, 2, 3, 4, 5, 6, 5, 4, 3, 2, 1, 36. Row 2. Probability, 0.0278, 0.0556, 0.0833, 0.1111, 0.1389, 0.1667, 0.1389, 0.1111, 0.0833, 0.0556, 0.0278, 1. Row 3. Cumulative probability, 0.0278, 0.0833, 0.1667, 0.2778, 0.4167, 0.5833, 0.7222, 0.8333, 0.9167, 0.9722, 1.0000, Blank. The graph titled, cumulative distribution function, plots f of x versus x. The horizontal axis ranges from 2 to 12 in increments of 1, and the vertical axis ranges from 0.0000 to 1.0000 in increments of 0.2000. A curve passes through the following points. (2, 0.03), (3, 0.08), (4, 0.17), (5, 0.28), (6, 0.42), (7, 0.58), (8, 0.72), (9, 0.83), (10, 0.92), (11, 0.97), (12, 1.0). All values are estimated."/>
          <p:cNvPicPr preferRelativeResize="0"/>
          <p:nvPr/>
        </p:nvPicPr>
        <p:blipFill rotWithShape="1">
          <a:blip r:embed="rId6">
            <a:alphaModFix/>
          </a:blip>
          <a:srcRect/>
          <a:stretch/>
        </p:blipFill>
        <p:spPr>
          <a:xfrm>
            <a:off x="1933992" y="3808028"/>
            <a:ext cx="4690800" cy="24335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400" b="1" i="0" u="none" strike="noStrike" cap="none">
                <a:solidFill>
                  <a:srgbClr val="007FA3"/>
                </a:solidFill>
                <a:latin typeface="Arial"/>
                <a:ea typeface="Arial"/>
                <a:cs typeface="Arial"/>
                <a:sym typeface="Arial"/>
              </a:rPr>
              <a:t>Expected Value of a Discrete Random Variable</a:t>
            </a:r>
            <a:endParaRPr sz="3400" b="1" i="0" u="none" strike="noStrike" cap="none">
              <a:solidFill>
                <a:srgbClr val="007FA3"/>
              </a:solidFill>
              <a:latin typeface="Arial"/>
              <a:ea typeface="Arial"/>
              <a:cs typeface="Arial"/>
              <a:sym typeface="Arial"/>
            </a:endParaRPr>
          </a:p>
        </p:txBody>
      </p:sp>
      <p:sp>
        <p:nvSpPr>
          <p:cNvPr id="771" name="Google Shape;771;p73"/>
          <p:cNvSpPr txBox="1">
            <a:spLocks noGrp="1"/>
          </p:cNvSpPr>
          <p:nvPr>
            <p:ph type="body" idx="1"/>
          </p:nvPr>
        </p:nvSpPr>
        <p:spPr>
          <a:xfrm>
            <a:off x="457200" y="1600201"/>
            <a:ext cx="8229600" cy="105156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600"/>
              <a:buFont typeface="Arial"/>
              <a:buChar char="•"/>
            </a:pPr>
            <a:r>
              <a:rPr lang="en-US" sz="2600" b="0" i="0" u="none" strike="noStrike" cap="none">
                <a:solidFill>
                  <a:schemeClr val="dk1"/>
                </a:solidFill>
                <a:latin typeface="Arial"/>
                <a:ea typeface="Arial"/>
                <a:cs typeface="Arial"/>
                <a:sym typeface="Arial"/>
              </a:rPr>
              <a:t>The expected value of a random variable corresponds to the notion of the mean, or average, for a sample.</a:t>
            </a:r>
            <a:endParaRPr sz="2600" b="0" i="0" u="none" strike="noStrike" cap="none">
              <a:solidFill>
                <a:schemeClr val="dk1"/>
              </a:solidFill>
              <a:latin typeface="Arial"/>
              <a:ea typeface="Arial"/>
              <a:cs typeface="Arial"/>
              <a:sym typeface="Arial"/>
            </a:endParaRPr>
          </a:p>
        </p:txBody>
      </p:sp>
      <p:sp>
        <p:nvSpPr>
          <p:cNvPr id="772" name="Google Shape;772;p73"/>
          <p:cNvSpPr txBox="1">
            <a:spLocks noGrp="1"/>
          </p:cNvSpPr>
          <p:nvPr>
            <p:ph type="body" idx="2"/>
          </p:nvPr>
        </p:nvSpPr>
        <p:spPr>
          <a:xfrm>
            <a:off x="457200" y="2794486"/>
            <a:ext cx="8229600" cy="643128"/>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600"/>
              <a:buFont typeface="Arial"/>
              <a:buChar char="•"/>
            </a:pPr>
            <a:r>
              <a:rPr lang="en-US" sz="2600" b="0" i="0" u="none" strike="noStrike" cap="none">
                <a:solidFill>
                  <a:schemeClr val="dk1"/>
                </a:solidFill>
                <a:latin typeface="Arial"/>
                <a:ea typeface="Arial"/>
                <a:cs typeface="Arial"/>
                <a:sym typeface="Arial"/>
              </a:rPr>
              <a:t>For a discrete random variable </a:t>
            </a:r>
            <a:r>
              <a:rPr lang="en-US" sz="2600" b="0" i="1" u="none" strike="noStrike" cap="none">
                <a:solidFill>
                  <a:schemeClr val="dk1"/>
                </a:solidFill>
                <a:latin typeface="Arial"/>
                <a:ea typeface="Arial"/>
                <a:cs typeface="Arial"/>
                <a:sym typeface="Arial"/>
              </a:rPr>
              <a:t>X</a:t>
            </a:r>
            <a:r>
              <a:rPr lang="en-US" sz="2600" b="0" i="0" u="none" strike="noStrike" cap="none">
                <a:solidFill>
                  <a:schemeClr val="dk1"/>
                </a:solidFill>
                <a:latin typeface="Arial"/>
                <a:ea typeface="Arial"/>
                <a:cs typeface="Arial"/>
                <a:sym typeface="Arial"/>
              </a:rPr>
              <a:t>, the expected</a:t>
            </a:r>
            <a:endParaRPr sz="2600" b="0" i="0" u="none" strike="noStrike" cap="none">
              <a:solidFill>
                <a:schemeClr val="dk1"/>
              </a:solidFill>
              <a:latin typeface="Arial"/>
              <a:ea typeface="Arial"/>
              <a:cs typeface="Arial"/>
              <a:sym typeface="Arial"/>
            </a:endParaRPr>
          </a:p>
        </p:txBody>
      </p:sp>
      <p:sp>
        <p:nvSpPr>
          <p:cNvPr id="773" name="Google Shape;773;p73"/>
          <p:cNvSpPr txBox="1">
            <a:spLocks noGrp="1"/>
          </p:cNvSpPr>
          <p:nvPr>
            <p:ph type="body" idx="3"/>
          </p:nvPr>
        </p:nvSpPr>
        <p:spPr>
          <a:xfrm>
            <a:off x="699496" y="3554364"/>
            <a:ext cx="2219452" cy="42367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700"/>
              <a:buNone/>
            </a:pPr>
            <a:r>
              <a:rPr lang="en-US" sz="2600">
                <a:latin typeface="Arial"/>
                <a:ea typeface="Arial"/>
                <a:cs typeface="Arial"/>
                <a:sym typeface="Arial"/>
              </a:rPr>
              <a:t>value, denoted</a:t>
            </a:r>
            <a:endParaRPr/>
          </a:p>
        </p:txBody>
      </p:sp>
      <p:pic>
        <p:nvPicPr>
          <p:cNvPr id="774" name="Google Shape;774;p73" descr="E of X,"/>
          <p:cNvPicPr preferRelativeResize="0"/>
          <p:nvPr/>
        </p:nvPicPr>
        <p:blipFill rotWithShape="1">
          <a:blip r:embed="rId3">
            <a:alphaModFix/>
          </a:blip>
          <a:srcRect/>
          <a:stretch/>
        </p:blipFill>
        <p:spPr>
          <a:xfrm>
            <a:off x="3063240" y="3610242"/>
            <a:ext cx="825500" cy="355600"/>
          </a:xfrm>
          <a:prstGeom prst="rect">
            <a:avLst/>
          </a:prstGeom>
          <a:noFill/>
          <a:ln>
            <a:noFill/>
          </a:ln>
        </p:spPr>
      </p:pic>
      <p:sp>
        <p:nvSpPr>
          <p:cNvPr id="775" name="Google Shape;775;p73"/>
          <p:cNvSpPr txBox="1">
            <a:spLocks noGrp="1"/>
          </p:cNvSpPr>
          <p:nvPr>
            <p:ph type="body" idx="4"/>
          </p:nvPr>
        </p:nvSpPr>
        <p:spPr>
          <a:xfrm>
            <a:off x="4033032" y="3563509"/>
            <a:ext cx="4412740" cy="42671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700"/>
              <a:buNone/>
            </a:pPr>
            <a:r>
              <a:rPr lang="en-US" sz="2600">
                <a:latin typeface="Arial"/>
                <a:ea typeface="Arial"/>
                <a:cs typeface="Arial"/>
                <a:sym typeface="Arial"/>
              </a:rPr>
              <a:t>is the weighted average of all</a:t>
            </a:r>
            <a:endParaRPr/>
          </a:p>
        </p:txBody>
      </p:sp>
      <p:sp>
        <p:nvSpPr>
          <p:cNvPr id="776" name="Google Shape;776;p73"/>
          <p:cNvSpPr txBox="1">
            <a:spLocks noGrp="1"/>
          </p:cNvSpPr>
          <p:nvPr>
            <p:ph type="body" idx="5"/>
          </p:nvPr>
        </p:nvSpPr>
        <p:spPr>
          <a:xfrm>
            <a:off x="701508" y="4119964"/>
            <a:ext cx="7744264" cy="8229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sz="2600" b="0" i="0" u="none" strike="noStrike" cap="none">
                <a:solidFill>
                  <a:schemeClr val="dk1"/>
                </a:solidFill>
                <a:latin typeface="Arial"/>
                <a:ea typeface="Arial"/>
                <a:cs typeface="Arial"/>
                <a:sym typeface="Arial"/>
              </a:rPr>
              <a:t>possible outcomes, where the weights are the probabilities:</a:t>
            </a:r>
            <a:endParaRPr sz="2600" b="0" i="0" u="none" strike="noStrike" cap="none">
              <a:solidFill>
                <a:schemeClr val="dk1"/>
              </a:solidFill>
              <a:latin typeface="Arial"/>
              <a:ea typeface="Arial"/>
              <a:cs typeface="Arial"/>
              <a:sym typeface="Arial"/>
            </a:endParaRPr>
          </a:p>
        </p:txBody>
      </p:sp>
      <p:pic>
        <p:nvPicPr>
          <p:cNvPr id="777" name="Google Shape;777;p73" descr="E of X = summation of x sub i, f of x sub i from limits i = 1 to infinity, This equation is labeled, 5.12"/>
          <p:cNvPicPr preferRelativeResize="0"/>
          <p:nvPr/>
        </p:nvPicPr>
        <p:blipFill rotWithShape="1">
          <a:blip r:embed="rId4">
            <a:alphaModFix/>
          </a:blip>
          <a:srcRect/>
          <a:stretch/>
        </p:blipFill>
        <p:spPr>
          <a:xfrm>
            <a:off x="2169668" y="5134947"/>
            <a:ext cx="3848100" cy="76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4"/>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5.23: Computing the Expected Value</a:t>
            </a:r>
            <a:endParaRPr sz="3600" b="1" i="0" u="none" strike="noStrike" cap="none">
              <a:solidFill>
                <a:srgbClr val="007FA3"/>
              </a:solidFill>
              <a:latin typeface="Arial"/>
              <a:ea typeface="Arial"/>
              <a:cs typeface="Arial"/>
              <a:sym typeface="Arial"/>
            </a:endParaRPr>
          </a:p>
        </p:txBody>
      </p:sp>
      <p:sp>
        <p:nvSpPr>
          <p:cNvPr id="783" name="Google Shape;783;p74"/>
          <p:cNvSpPr txBox="1">
            <a:spLocks noGrp="1"/>
          </p:cNvSpPr>
          <p:nvPr>
            <p:ph type="body" idx="1"/>
          </p:nvPr>
        </p:nvSpPr>
        <p:spPr>
          <a:xfrm>
            <a:off x="457200" y="1636777"/>
            <a:ext cx="2953512" cy="667511"/>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Rolling two dice</a:t>
            </a:r>
            <a:endParaRPr b="0" i="0" u="none" strike="noStrike" cap="none">
              <a:solidFill>
                <a:schemeClr val="dk1"/>
              </a:solidFill>
              <a:latin typeface="Arial"/>
              <a:ea typeface="Arial"/>
              <a:cs typeface="Arial"/>
              <a:sym typeface="Arial"/>
            </a:endParaRPr>
          </a:p>
        </p:txBody>
      </p:sp>
      <p:sp>
        <p:nvSpPr>
          <p:cNvPr id="784" name="Google Shape;784;p74"/>
          <p:cNvSpPr txBox="1">
            <a:spLocks noGrp="1"/>
          </p:cNvSpPr>
          <p:nvPr>
            <p:ph type="body" idx="2"/>
          </p:nvPr>
        </p:nvSpPr>
        <p:spPr>
          <a:xfrm>
            <a:off x="457200" y="2437912"/>
            <a:ext cx="762000" cy="515599"/>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  </a:t>
            </a:r>
            <a:endParaRPr b="0" i="0" u="none" strike="noStrike" cap="none">
              <a:solidFill>
                <a:schemeClr val="dk1"/>
              </a:solidFill>
              <a:latin typeface="Arial"/>
              <a:ea typeface="Arial"/>
              <a:cs typeface="Arial"/>
              <a:sym typeface="Arial"/>
            </a:endParaRPr>
          </a:p>
        </p:txBody>
      </p:sp>
      <p:pic>
        <p:nvPicPr>
          <p:cNvPr id="785" name="Google Shape;785;p74" descr="E of X = 2 times 0.0278 + 3 times 0.0556 + 4 times 0.0833 + 5 times 0.1111 +"/>
          <p:cNvPicPr preferRelativeResize="0"/>
          <p:nvPr/>
        </p:nvPicPr>
        <p:blipFill rotWithShape="1">
          <a:blip r:embed="rId3">
            <a:alphaModFix/>
          </a:blip>
          <a:srcRect/>
          <a:stretch/>
        </p:blipFill>
        <p:spPr>
          <a:xfrm>
            <a:off x="1283208" y="2636188"/>
            <a:ext cx="7099300" cy="368300"/>
          </a:xfrm>
          <a:prstGeom prst="rect">
            <a:avLst/>
          </a:prstGeom>
          <a:noFill/>
          <a:ln>
            <a:noFill/>
          </a:ln>
        </p:spPr>
      </p:pic>
      <p:pic>
        <p:nvPicPr>
          <p:cNvPr id="786" name="Google Shape;786;p74" descr="6 times 0.1389 + 7 times 0.1667 + 8 times 0.1389 + 9 times 0.1111 +"/>
          <p:cNvPicPr preferRelativeResize="0"/>
          <p:nvPr/>
        </p:nvPicPr>
        <p:blipFill rotWithShape="1">
          <a:blip r:embed="rId4">
            <a:alphaModFix/>
          </a:blip>
          <a:srcRect/>
          <a:stretch/>
        </p:blipFill>
        <p:spPr>
          <a:xfrm>
            <a:off x="1283208" y="3058082"/>
            <a:ext cx="6134100" cy="368300"/>
          </a:xfrm>
          <a:prstGeom prst="rect">
            <a:avLst/>
          </a:prstGeom>
          <a:noFill/>
          <a:ln>
            <a:noFill/>
          </a:ln>
        </p:spPr>
      </p:pic>
      <p:pic>
        <p:nvPicPr>
          <p:cNvPr id="787" name="Google Shape;787;p74" descr="10 times 0.0833 + 11 times 0.0556 + 12 times 0.0278 = 7."/>
          <p:cNvPicPr preferRelativeResize="0"/>
          <p:nvPr/>
        </p:nvPicPr>
        <p:blipFill rotWithShape="1">
          <a:blip r:embed="rId5">
            <a:alphaModFix/>
          </a:blip>
          <a:srcRect/>
          <a:stretch/>
        </p:blipFill>
        <p:spPr>
          <a:xfrm>
            <a:off x="1283208" y="3480699"/>
            <a:ext cx="5207000" cy="368300"/>
          </a:xfrm>
          <a:prstGeom prst="rect">
            <a:avLst/>
          </a:prstGeom>
          <a:noFill/>
          <a:ln>
            <a:noFill/>
          </a:ln>
        </p:spPr>
      </p:pic>
      <p:pic>
        <p:nvPicPr>
          <p:cNvPr id="788" name="Google Shape;788;p74" descr="A table titled, Expected value calculations. The Table has 12 rows and 3 columns. The columns have the following headings from left to right. Outcome, x, Probability, f of x, x times f of x. The row entries are as follows. Row 6. 7, 0.1667, 1.1667. Row 7. 8, 0.1389, 1.1111. Row 8. 9, 0.1111, 1.0000. Row 9. 10, 0.0833, 0.8333. Row 10. 11, 0.0556, 0.6111. Row 11. 12, 0.0278, 0.3333. Row 12. Blank, Expected value, 7.0000."/>
          <p:cNvPicPr preferRelativeResize="0"/>
          <p:nvPr/>
        </p:nvPicPr>
        <p:blipFill rotWithShape="1">
          <a:blip r:embed="rId6">
            <a:alphaModFix/>
          </a:blip>
          <a:srcRect/>
          <a:stretch/>
        </p:blipFill>
        <p:spPr>
          <a:xfrm>
            <a:off x="3472877" y="4025799"/>
            <a:ext cx="2061186" cy="212531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b="1" i="0" u="none" strike="noStrike" cap="none">
                <a:solidFill>
                  <a:srgbClr val="007FA3"/>
                </a:solidFill>
                <a:latin typeface="Arial"/>
                <a:ea typeface="Arial"/>
                <a:cs typeface="Arial"/>
                <a:sym typeface="Arial"/>
              </a:rPr>
              <a:t>Example 5.24: Expected Value on Television</a:t>
            </a:r>
            <a:endParaRPr b="1" i="0" u="none" strike="noStrike" cap="none">
              <a:solidFill>
                <a:srgbClr val="007FA3"/>
              </a:solidFill>
              <a:latin typeface="Arial"/>
              <a:ea typeface="Arial"/>
              <a:cs typeface="Arial"/>
              <a:sym typeface="Arial"/>
            </a:endParaRPr>
          </a:p>
        </p:txBody>
      </p:sp>
      <p:sp>
        <p:nvSpPr>
          <p:cNvPr id="794" name="Google Shape;794;p75"/>
          <p:cNvSpPr txBox="1">
            <a:spLocks noGrp="1"/>
          </p:cNvSpPr>
          <p:nvPr>
            <p:ph type="body" idx="1"/>
          </p:nvPr>
        </p:nvSpPr>
        <p:spPr>
          <a:xfrm>
            <a:off x="457200" y="1600201"/>
            <a:ext cx="8229600" cy="144475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chemeClr val="dk1"/>
                </a:solidFill>
                <a:latin typeface="Arial"/>
                <a:ea typeface="Arial"/>
                <a:cs typeface="Arial"/>
                <a:sym typeface="Arial"/>
              </a:rPr>
              <a:t>The Apprentice</a:t>
            </a:r>
            <a:endParaRPr sz="2000" b="0" i="0" u="none" strike="noStrike" cap="none">
              <a:solidFill>
                <a:schemeClr val="dk1"/>
              </a:solidFill>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Teams were required to select an artist (mainstream or avant-garde) and sell their art for the most money possible. A simple expected value calculation would have easily predicted the winner.</a:t>
            </a:r>
            <a:endParaRPr>
              <a:latin typeface="Arial"/>
              <a:ea typeface="Arial"/>
              <a:cs typeface="Arial"/>
              <a:sym typeface="Arial"/>
            </a:endParaRPr>
          </a:p>
        </p:txBody>
      </p:sp>
      <p:sp>
        <p:nvSpPr>
          <p:cNvPr id="795" name="Google Shape;795;p75"/>
          <p:cNvSpPr txBox="1">
            <a:spLocks noGrp="1"/>
          </p:cNvSpPr>
          <p:nvPr>
            <p:ph type="body" idx="2"/>
          </p:nvPr>
        </p:nvSpPr>
        <p:spPr>
          <a:xfrm>
            <a:off x="457200" y="3108961"/>
            <a:ext cx="8229600" cy="298094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sz="2000">
                <a:latin typeface="Arial"/>
                <a:ea typeface="Arial"/>
                <a:cs typeface="Arial"/>
                <a:sym typeface="Arial"/>
              </a:rPr>
              <a:t>Deal or No Deal</a:t>
            </a:r>
            <a:endParaRPr/>
          </a:p>
          <a:p>
            <a:pPr marL="255600" lvl="0" indent="-255600" algn="l" rtl="0">
              <a:lnSpc>
                <a:spcPct val="100000"/>
              </a:lnSpc>
              <a:spcBef>
                <a:spcPts val="1500"/>
              </a:spcBef>
              <a:spcAft>
                <a:spcPts val="0"/>
              </a:spcAft>
              <a:buSzPts val="2000"/>
              <a:buChar char="•"/>
            </a:pPr>
            <a:r>
              <a:rPr lang="en-US" sz="2000">
                <a:latin typeface="Arial"/>
                <a:ea typeface="Arial"/>
                <a:cs typeface="Arial"/>
                <a:sym typeface="Arial"/>
              </a:rPr>
              <a:t>Contestant had 5 briefcases left with $100, $400, $1000, $50,000 or $300,000 in them.</a:t>
            </a:r>
            <a:endParaRPr/>
          </a:p>
          <a:p>
            <a:pPr marL="255600" lvl="0" indent="-255600" algn="l" rtl="0">
              <a:lnSpc>
                <a:spcPct val="100000"/>
              </a:lnSpc>
              <a:spcBef>
                <a:spcPts val="1500"/>
              </a:spcBef>
              <a:spcAft>
                <a:spcPts val="0"/>
              </a:spcAft>
              <a:buSzPts val="2000"/>
              <a:buChar char="•"/>
            </a:pPr>
            <a:r>
              <a:rPr lang="en-US" sz="2000">
                <a:latin typeface="Arial"/>
                <a:ea typeface="Arial"/>
                <a:cs typeface="Arial"/>
                <a:sym typeface="Arial"/>
              </a:rPr>
              <a:t>Expected value of briefcases is $70,300.</a:t>
            </a:r>
            <a:endParaRPr/>
          </a:p>
          <a:p>
            <a:pPr marL="255600" lvl="0" indent="-255600" algn="l" rtl="0">
              <a:lnSpc>
                <a:spcPct val="100000"/>
              </a:lnSpc>
              <a:spcBef>
                <a:spcPts val="1500"/>
              </a:spcBef>
              <a:spcAft>
                <a:spcPts val="0"/>
              </a:spcAft>
              <a:buSzPts val="2000"/>
              <a:buChar char="•"/>
            </a:pPr>
            <a:r>
              <a:rPr lang="en-US" sz="2000">
                <a:latin typeface="Arial"/>
                <a:ea typeface="Arial"/>
                <a:cs typeface="Arial"/>
                <a:sym typeface="Arial"/>
              </a:rPr>
              <a:t>Banker offered contestant $80,000 to quit, which was higher than the expected value. The probability of choosing the $300,000 briefcase was only 0.2, so the decision should have been easy to make.</a:t>
            </a:r>
            <a:endParaRPr sz="2000">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7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Expected Value and Decision Making</a:t>
            </a:r>
            <a:endParaRPr sz="3600" b="1" i="0" u="none" strike="noStrike" cap="none">
              <a:solidFill>
                <a:srgbClr val="007FA3"/>
              </a:solidFill>
              <a:latin typeface="Arial"/>
              <a:ea typeface="Arial"/>
              <a:cs typeface="Arial"/>
              <a:sym typeface="Arial"/>
            </a:endParaRPr>
          </a:p>
        </p:txBody>
      </p:sp>
      <p:sp>
        <p:nvSpPr>
          <p:cNvPr id="801" name="Google Shape;801;p76"/>
          <p:cNvSpPr txBox="1">
            <a:spLocks noGrp="1"/>
          </p:cNvSpPr>
          <p:nvPr>
            <p:ph type="body" idx="1"/>
          </p:nvPr>
        </p:nvSpPr>
        <p:spPr>
          <a:xfrm>
            <a:off x="457200" y="1600200"/>
            <a:ext cx="8229600" cy="3118104"/>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The expected value is a “long-run average” and is appropriate for decisions that occur on a repeated basis.</a:t>
            </a:r>
            <a:endParaRPr b="0" i="0" u="none" strike="noStrike" cap="none">
              <a:solidFill>
                <a:srgbClr val="000000"/>
              </a:solidFill>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For one-time decisions, however, you need to consider the downside risk and the upside potential of the decision.</a:t>
            </a:r>
            <a:endParaRPr>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5.25: Expected Value of a Charitable Raffle</a:t>
            </a:r>
            <a:endParaRPr sz="3600" b="1" i="0" u="none" strike="noStrike" cap="none">
              <a:solidFill>
                <a:srgbClr val="007FA3"/>
              </a:solidFill>
              <a:latin typeface="Arial"/>
              <a:ea typeface="Arial"/>
              <a:cs typeface="Arial"/>
              <a:sym typeface="Arial"/>
            </a:endParaRPr>
          </a:p>
        </p:txBody>
      </p:sp>
      <p:sp>
        <p:nvSpPr>
          <p:cNvPr id="807" name="Google Shape;807;p77"/>
          <p:cNvSpPr txBox="1">
            <a:spLocks noGrp="1"/>
          </p:cNvSpPr>
          <p:nvPr>
            <p:ph type="body" idx="1"/>
          </p:nvPr>
        </p:nvSpPr>
        <p:spPr>
          <a:xfrm>
            <a:off x="457200" y="1600200"/>
            <a:ext cx="3962400" cy="1545336"/>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Cost of raffle ticket is $50.</a:t>
            </a:r>
            <a:endParaRPr sz="20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1000 raffle tickets are sold.</a:t>
            </a:r>
            <a:endParaRPr sz="20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Winning prize is $25,000.</a:t>
            </a:r>
            <a:endParaRPr sz="2000" b="0" i="0" u="none" strike="noStrike" cap="none">
              <a:solidFill>
                <a:schemeClr val="dk1"/>
              </a:solidFill>
              <a:latin typeface="Arial"/>
              <a:ea typeface="Arial"/>
              <a:cs typeface="Arial"/>
              <a:sym typeface="Arial"/>
            </a:endParaRPr>
          </a:p>
        </p:txBody>
      </p:sp>
      <p:pic>
        <p:nvPicPr>
          <p:cNvPr id="808" name="Google Shape;808;p77" descr="A table has 2 rows and 2 columns. The column headings from left to right are as follows. x, f of x. The row entries are as follows. Row 1. Negative $50, 0.999. Row 2. $24,950, 0.001."/>
          <p:cNvPicPr preferRelativeResize="0"/>
          <p:nvPr/>
        </p:nvPicPr>
        <p:blipFill rotWithShape="1">
          <a:blip r:embed="rId3">
            <a:alphaModFix/>
          </a:blip>
          <a:srcRect/>
          <a:stretch/>
        </p:blipFill>
        <p:spPr>
          <a:xfrm>
            <a:off x="5135761" y="1683960"/>
            <a:ext cx="2731245" cy="1377815"/>
          </a:xfrm>
          <a:prstGeom prst="rect">
            <a:avLst/>
          </a:prstGeom>
          <a:noFill/>
          <a:ln>
            <a:noFill/>
          </a:ln>
        </p:spPr>
      </p:pic>
      <p:sp>
        <p:nvSpPr>
          <p:cNvPr id="809" name="Google Shape;809;p77"/>
          <p:cNvSpPr txBox="1">
            <a:spLocks noGrp="1"/>
          </p:cNvSpPr>
          <p:nvPr>
            <p:ph type="body" idx="2"/>
          </p:nvPr>
        </p:nvSpPr>
        <p:spPr>
          <a:xfrm>
            <a:off x="457200" y="3245632"/>
            <a:ext cx="228600" cy="55778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  </a:t>
            </a:r>
            <a:endParaRPr sz="2000">
              <a:latin typeface="Arial"/>
              <a:ea typeface="Arial"/>
              <a:cs typeface="Arial"/>
              <a:sym typeface="Arial"/>
            </a:endParaRPr>
          </a:p>
        </p:txBody>
      </p:sp>
      <p:pic>
        <p:nvPicPr>
          <p:cNvPr id="810" name="Google Shape;810;p77" descr="E of X = Negative $25"/>
          <p:cNvPicPr preferRelativeResize="0"/>
          <p:nvPr/>
        </p:nvPicPr>
        <p:blipFill rotWithShape="1">
          <a:blip r:embed="rId4">
            <a:alphaModFix/>
          </a:blip>
          <a:srcRect/>
          <a:stretch/>
        </p:blipFill>
        <p:spPr>
          <a:xfrm>
            <a:off x="731520" y="3460516"/>
            <a:ext cx="1358900" cy="304800"/>
          </a:xfrm>
          <a:prstGeom prst="rect">
            <a:avLst/>
          </a:prstGeom>
          <a:noFill/>
          <a:ln>
            <a:noFill/>
          </a:ln>
        </p:spPr>
      </p:pic>
      <p:sp>
        <p:nvSpPr>
          <p:cNvPr id="811" name="Google Shape;811;p77"/>
          <p:cNvSpPr txBox="1">
            <a:spLocks noGrp="1"/>
          </p:cNvSpPr>
          <p:nvPr>
            <p:ph type="body" idx="3"/>
          </p:nvPr>
        </p:nvSpPr>
        <p:spPr>
          <a:xfrm>
            <a:off x="457200" y="3903512"/>
            <a:ext cx="8229600" cy="1372576"/>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If you played this game repeatedly over the long run, you would lose an average of $25.00 each time you play.</a:t>
            </a:r>
            <a:endParaRPr sz="20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However, for any one game, you would either lose $50 or win $24,950.</a:t>
            </a:r>
            <a:endParaRPr sz="2000" b="0" i="0" u="none" strike="noStrike" cap="none">
              <a:solidFill>
                <a:schemeClr val="dk1"/>
              </a:solidFill>
              <a:latin typeface="Arial"/>
              <a:ea typeface="Arial"/>
              <a:cs typeface="Arial"/>
              <a:sym typeface="Arial"/>
            </a:endParaRPr>
          </a:p>
        </p:txBody>
      </p:sp>
      <p:sp>
        <p:nvSpPr>
          <p:cNvPr id="812" name="Google Shape;812;p77"/>
          <p:cNvSpPr txBox="1">
            <a:spLocks noGrp="1"/>
          </p:cNvSpPr>
          <p:nvPr>
            <p:ph type="body" idx="4"/>
          </p:nvPr>
        </p:nvSpPr>
        <p:spPr>
          <a:xfrm>
            <a:off x="457200" y="5376184"/>
            <a:ext cx="8229600" cy="448544"/>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Is the risk of losing $50 worth the potential of winning $24,950?</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5.26: Airline Revenue Management</a:t>
            </a:r>
            <a:endParaRPr sz="3600" b="1" i="0" u="none" strike="noStrike" cap="none">
              <a:solidFill>
                <a:srgbClr val="007FA3"/>
              </a:solidFill>
              <a:latin typeface="Arial"/>
              <a:ea typeface="Arial"/>
              <a:cs typeface="Arial"/>
              <a:sym typeface="Arial"/>
            </a:endParaRPr>
          </a:p>
        </p:txBody>
      </p:sp>
      <p:sp>
        <p:nvSpPr>
          <p:cNvPr id="818" name="Google Shape;818;p78"/>
          <p:cNvSpPr txBox="1">
            <a:spLocks noGrp="1"/>
          </p:cNvSpPr>
          <p:nvPr>
            <p:ph type="body" idx="1"/>
          </p:nvPr>
        </p:nvSpPr>
        <p:spPr>
          <a:xfrm>
            <a:off x="457200" y="1600201"/>
            <a:ext cx="8229600" cy="2523743"/>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Full and discount airfares are available for a flight.</a:t>
            </a:r>
            <a:endParaRPr sz="20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Full-fare ticket costs $560.</a:t>
            </a:r>
            <a:endParaRPr sz="20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Discount ticket costs $400.</a:t>
            </a:r>
            <a:endParaRPr sz="20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000"/>
              <a:buFont typeface="Arial"/>
              <a:buChar char="•"/>
            </a:pPr>
            <a:r>
              <a:rPr lang="en-US" sz="2000" b="0" i="1" u="none" strike="noStrike" cap="none">
                <a:solidFill>
                  <a:schemeClr val="dk1"/>
                </a:solidFill>
                <a:latin typeface="Arial"/>
                <a:ea typeface="Arial"/>
                <a:cs typeface="Arial"/>
                <a:sym typeface="Arial"/>
              </a:rPr>
              <a:t>X</a:t>
            </a:r>
            <a:r>
              <a:rPr lang="en-US" sz="2000" b="0" i="0" u="none" strike="noStrike" cap="none">
                <a:solidFill>
                  <a:schemeClr val="dk1"/>
                </a:solidFill>
                <a:latin typeface="Arial"/>
                <a:ea typeface="Arial"/>
                <a:cs typeface="Arial"/>
                <a:sym typeface="Arial"/>
              </a:rPr>
              <a:t> = ticket price paid</a:t>
            </a:r>
            <a:endParaRPr sz="20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000"/>
              <a:buFont typeface="Arial"/>
              <a:buChar char="•"/>
            </a:pPr>
            <a:r>
              <a:rPr lang="en-US" sz="2000" b="0" i="1" u="none" strike="noStrike" cap="none">
                <a:solidFill>
                  <a:schemeClr val="dk1"/>
                </a:solidFill>
                <a:latin typeface="Arial"/>
                <a:ea typeface="Arial"/>
                <a:cs typeface="Arial"/>
                <a:sym typeface="Arial"/>
              </a:rPr>
              <a:t>p</a:t>
            </a:r>
            <a:r>
              <a:rPr lang="en-US" sz="2000" b="0" i="0" u="none" strike="noStrike" cap="none">
                <a:solidFill>
                  <a:schemeClr val="dk1"/>
                </a:solidFill>
                <a:latin typeface="Arial"/>
                <a:ea typeface="Arial"/>
                <a:cs typeface="Arial"/>
                <a:sym typeface="Arial"/>
              </a:rPr>
              <a:t> = 0.75 (the probability of selling a full-fare ticket)</a:t>
            </a:r>
            <a:endParaRPr sz="2000" b="0" i="0" u="none" strike="noStrike" cap="none">
              <a:solidFill>
                <a:schemeClr val="dk1"/>
              </a:solidFill>
              <a:latin typeface="Arial"/>
              <a:ea typeface="Arial"/>
              <a:cs typeface="Arial"/>
              <a:sym typeface="Arial"/>
            </a:endParaRPr>
          </a:p>
        </p:txBody>
      </p:sp>
      <p:sp>
        <p:nvSpPr>
          <p:cNvPr id="819" name="Google Shape;819;p78"/>
          <p:cNvSpPr txBox="1">
            <a:spLocks noGrp="1"/>
          </p:cNvSpPr>
          <p:nvPr>
            <p:ph type="body" idx="2"/>
          </p:nvPr>
        </p:nvSpPr>
        <p:spPr>
          <a:xfrm>
            <a:off x="457200" y="4188167"/>
            <a:ext cx="228600" cy="55756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  </a:t>
            </a:r>
            <a:endParaRPr sz="2000">
              <a:latin typeface="Arial"/>
              <a:ea typeface="Arial"/>
              <a:cs typeface="Arial"/>
              <a:sym typeface="Arial"/>
            </a:endParaRPr>
          </a:p>
        </p:txBody>
      </p:sp>
      <p:pic>
        <p:nvPicPr>
          <p:cNvPr id="820" name="Google Shape;820;p78" descr="E of X = 0.75 left parenthesis $560 right parenthesis + 0.25 times 0 = $420"/>
          <p:cNvPicPr preferRelativeResize="0"/>
          <p:nvPr/>
        </p:nvPicPr>
        <p:blipFill rotWithShape="1">
          <a:blip r:embed="rId3">
            <a:alphaModFix/>
          </a:blip>
          <a:srcRect/>
          <a:stretch/>
        </p:blipFill>
        <p:spPr>
          <a:xfrm>
            <a:off x="740664" y="4440936"/>
            <a:ext cx="3683000" cy="304800"/>
          </a:xfrm>
          <a:prstGeom prst="rect">
            <a:avLst/>
          </a:prstGeom>
          <a:noFill/>
          <a:ln>
            <a:noFill/>
          </a:ln>
        </p:spPr>
      </p:pic>
      <p:sp>
        <p:nvSpPr>
          <p:cNvPr id="821" name="Google Shape;821;p78"/>
          <p:cNvSpPr txBox="1">
            <a:spLocks noGrp="1"/>
          </p:cNvSpPr>
          <p:nvPr>
            <p:ph type="body" idx="3"/>
          </p:nvPr>
        </p:nvSpPr>
        <p:spPr>
          <a:xfrm>
            <a:off x="457200" y="4809959"/>
            <a:ext cx="8229600" cy="83188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The airline should not discount full-fare tickets because the expected value of a full-fare ticket is greater than the cost of a discount ticket.</a:t>
            </a:r>
            <a:endParaRPr sz="2000" b="0" i="0" u="none" strike="noStrike" cap="none">
              <a:solidFill>
                <a:schemeClr val="dk1"/>
              </a:solidFill>
              <a:latin typeface="Arial"/>
              <a:ea typeface="Arial"/>
              <a:cs typeface="Arial"/>
              <a:sym typeface="Arial"/>
            </a:endParaRPr>
          </a:p>
        </p:txBody>
      </p:sp>
      <p:sp>
        <p:nvSpPr>
          <p:cNvPr id="822" name="Google Shape;822;p78"/>
          <p:cNvSpPr txBox="1">
            <a:spLocks noGrp="1"/>
          </p:cNvSpPr>
          <p:nvPr>
            <p:ph type="body" idx="4"/>
          </p:nvPr>
        </p:nvSpPr>
        <p:spPr>
          <a:xfrm>
            <a:off x="457200" y="5716701"/>
            <a:ext cx="2340864" cy="528651"/>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Break-even point:</a:t>
            </a:r>
            <a:endParaRPr sz="2000" b="0" i="0" u="none" strike="noStrike" cap="none">
              <a:solidFill>
                <a:schemeClr val="dk1"/>
              </a:solidFill>
              <a:latin typeface="Arial"/>
              <a:ea typeface="Arial"/>
              <a:cs typeface="Arial"/>
              <a:sym typeface="Arial"/>
            </a:endParaRPr>
          </a:p>
        </p:txBody>
      </p:sp>
      <p:pic>
        <p:nvPicPr>
          <p:cNvPr id="823" name="Google Shape;823;p78" descr="$400 = p left parenthesis $560 right parenthesis or p = 0.714"/>
          <p:cNvPicPr preferRelativeResize="0"/>
          <p:nvPr/>
        </p:nvPicPr>
        <p:blipFill rotWithShape="1">
          <a:blip r:embed="rId4">
            <a:alphaModFix/>
          </a:blip>
          <a:srcRect/>
          <a:stretch/>
        </p:blipFill>
        <p:spPr>
          <a:xfrm>
            <a:off x="2866644" y="5940552"/>
            <a:ext cx="2971800" cy="304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7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Variance of a Discrete Random Variable</a:t>
            </a:r>
            <a:endParaRPr sz="3600" b="1" i="0" u="none" strike="noStrike" cap="none">
              <a:solidFill>
                <a:srgbClr val="007FA3"/>
              </a:solidFill>
              <a:latin typeface="Arial"/>
              <a:ea typeface="Arial"/>
              <a:cs typeface="Arial"/>
              <a:sym typeface="Arial"/>
            </a:endParaRPr>
          </a:p>
        </p:txBody>
      </p:sp>
      <p:sp>
        <p:nvSpPr>
          <p:cNvPr id="829" name="Google Shape;829;p79"/>
          <p:cNvSpPr txBox="1">
            <a:spLocks noGrp="1"/>
          </p:cNvSpPr>
          <p:nvPr>
            <p:ph type="body" idx="1"/>
          </p:nvPr>
        </p:nvSpPr>
        <p:spPr>
          <a:xfrm>
            <a:off x="457200" y="1600201"/>
            <a:ext cx="2542032" cy="630935"/>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The variance,</a:t>
            </a:r>
            <a:endParaRPr>
              <a:latin typeface="Arial"/>
              <a:ea typeface="Arial"/>
              <a:cs typeface="Arial"/>
              <a:sym typeface="Arial"/>
            </a:endParaRPr>
          </a:p>
        </p:txBody>
      </p:sp>
      <p:pic>
        <p:nvPicPr>
          <p:cNvPr id="830" name="Google Shape;830;p79" descr="V a r of X"/>
          <p:cNvPicPr preferRelativeResize="0"/>
          <p:nvPr/>
        </p:nvPicPr>
        <p:blipFill rotWithShape="1">
          <a:blip r:embed="rId3">
            <a:alphaModFix/>
          </a:blip>
          <a:srcRect/>
          <a:stretch/>
        </p:blipFill>
        <p:spPr>
          <a:xfrm>
            <a:off x="3075432" y="1888236"/>
            <a:ext cx="1168400" cy="381000"/>
          </a:xfrm>
          <a:prstGeom prst="rect">
            <a:avLst/>
          </a:prstGeom>
          <a:noFill/>
          <a:ln>
            <a:noFill/>
          </a:ln>
        </p:spPr>
      </p:pic>
      <p:sp>
        <p:nvSpPr>
          <p:cNvPr id="831" name="Google Shape;831;p79"/>
          <p:cNvSpPr txBox="1">
            <a:spLocks noGrp="1"/>
          </p:cNvSpPr>
          <p:nvPr>
            <p:ph type="body" idx="2"/>
          </p:nvPr>
        </p:nvSpPr>
        <p:spPr>
          <a:xfrm>
            <a:off x="4320032" y="1805940"/>
            <a:ext cx="3401568" cy="47244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b="0" i="0" u="none" strike="noStrike" cap="none">
                <a:solidFill>
                  <a:schemeClr val="dk1"/>
                </a:solidFill>
                <a:latin typeface="Arial"/>
                <a:ea typeface="Arial"/>
                <a:cs typeface="Arial"/>
                <a:sym typeface="Arial"/>
              </a:rPr>
              <a:t>of a discrete random</a:t>
            </a:r>
            <a:endParaRPr b="0" i="0" u="none" strike="noStrike" cap="none">
              <a:solidFill>
                <a:schemeClr val="dk1"/>
              </a:solidFill>
              <a:latin typeface="Arial"/>
              <a:ea typeface="Arial"/>
              <a:cs typeface="Arial"/>
              <a:sym typeface="Arial"/>
            </a:endParaRPr>
          </a:p>
        </p:txBody>
      </p:sp>
      <p:sp>
        <p:nvSpPr>
          <p:cNvPr id="832" name="Google Shape;832;p79"/>
          <p:cNvSpPr txBox="1">
            <a:spLocks noGrp="1"/>
          </p:cNvSpPr>
          <p:nvPr>
            <p:ph type="body" idx="3"/>
          </p:nvPr>
        </p:nvSpPr>
        <p:spPr>
          <a:xfrm>
            <a:off x="766220" y="2341430"/>
            <a:ext cx="7920580" cy="88640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700"/>
              <a:buFont typeface="Arial"/>
              <a:buNone/>
            </a:pPr>
            <a:r>
              <a:rPr lang="en-US" b="0" i="0" u="none" strike="noStrike" cap="none">
                <a:solidFill>
                  <a:schemeClr val="dk1"/>
                </a:solidFill>
                <a:latin typeface="Arial"/>
                <a:ea typeface="Arial"/>
                <a:cs typeface="Arial"/>
                <a:sym typeface="Arial"/>
              </a:rPr>
              <a:t>variable </a:t>
            </a:r>
            <a:r>
              <a:rPr lang="en-US" b="0" i="1" u="none" strike="noStrike" cap="none">
                <a:solidFill>
                  <a:schemeClr val="dk1"/>
                </a:solidFill>
                <a:latin typeface="Arial"/>
                <a:ea typeface="Arial"/>
                <a:cs typeface="Arial"/>
                <a:sym typeface="Arial"/>
              </a:rPr>
              <a:t>X</a:t>
            </a:r>
            <a:r>
              <a:rPr lang="en-US" b="0" i="0" u="none" strike="noStrike" cap="none">
                <a:solidFill>
                  <a:schemeClr val="dk1"/>
                </a:solidFill>
                <a:latin typeface="Arial"/>
                <a:ea typeface="Arial"/>
                <a:cs typeface="Arial"/>
                <a:sym typeface="Arial"/>
              </a:rPr>
              <a:t> is a weighted average of the squared deviations from the expected value:</a:t>
            </a:r>
            <a:endParaRPr b="0" i="0" u="none" strike="noStrike" cap="none">
              <a:solidFill>
                <a:schemeClr val="dk1"/>
              </a:solidFill>
              <a:latin typeface="Arial"/>
              <a:ea typeface="Arial"/>
              <a:cs typeface="Arial"/>
              <a:sym typeface="Arial"/>
            </a:endParaRPr>
          </a:p>
        </p:txBody>
      </p:sp>
      <p:pic>
        <p:nvPicPr>
          <p:cNvPr id="833" name="Google Shape;833;p79" descr="V a r of X = summation of left parenthesis x sub i minus E of x right parenthesis squared, f of x sub I from limits 1 = 1 to infinity is left parenthesis, This equation is labeled, 5.13&#10;"/>
          <p:cNvPicPr preferRelativeResize="0"/>
          <p:nvPr/>
        </p:nvPicPr>
        <p:blipFill rotWithShape="1">
          <a:blip r:embed="rId4">
            <a:alphaModFix/>
          </a:blip>
          <a:srcRect/>
          <a:stretch/>
        </p:blipFill>
        <p:spPr>
          <a:xfrm>
            <a:off x="1162050" y="3429953"/>
            <a:ext cx="6819900" cy="762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80"/>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5.27: Computing the Variance of a Random Variable</a:t>
            </a:r>
            <a:endParaRPr sz="3600" b="1" i="0" u="none" strike="noStrike" cap="none">
              <a:solidFill>
                <a:srgbClr val="007FA3"/>
              </a:solidFill>
              <a:latin typeface="Arial"/>
              <a:ea typeface="Arial"/>
              <a:cs typeface="Arial"/>
              <a:sym typeface="Arial"/>
            </a:endParaRPr>
          </a:p>
        </p:txBody>
      </p:sp>
      <p:sp>
        <p:nvSpPr>
          <p:cNvPr id="839" name="Google Shape;839;p80"/>
          <p:cNvSpPr txBox="1">
            <a:spLocks noGrp="1"/>
          </p:cNvSpPr>
          <p:nvPr>
            <p:ph type="body" idx="1"/>
          </p:nvPr>
        </p:nvSpPr>
        <p:spPr>
          <a:xfrm>
            <a:off x="457200" y="1556792"/>
            <a:ext cx="8229600" cy="784072"/>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sz="2800" b="0" i="0" u="none" strike="noStrike" cap="none">
                <a:solidFill>
                  <a:srgbClr val="000000"/>
                </a:solidFill>
                <a:latin typeface="Arial"/>
                <a:ea typeface="Arial"/>
                <a:cs typeface="Arial"/>
                <a:sym typeface="Arial"/>
              </a:rPr>
              <a:t>Rolling two dice</a:t>
            </a:r>
            <a:endParaRPr sz="2800">
              <a:latin typeface="Arial"/>
              <a:ea typeface="Arial"/>
              <a:cs typeface="Arial"/>
              <a:sym typeface="Arial"/>
            </a:endParaRPr>
          </a:p>
        </p:txBody>
      </p:sp>
      <p:pic>
        <p:nvPicPr>
          <p:cNvPr id="840" name="Google Shape;840;p80" descr="A spreadsheet displays a table. The table titled, Variance calculations, has 12 rows and 6 columns. The columns have the following headings from left to right. Outcome, x, Probability, f of x, x times f of x, x times E of x, left parenthesis x times E of x right parenthesis squared, left parenthesis x times E of x right parenthesis squared times f of x. The row entries are as follows. Row 1. 2, 0.0278, 0.0556, Negative 5, 25, 0.6944. Row 2. 3, 0.0556, 0.1667, Negative 4, 16, 0.8889. Row 3. 4, 0.0833, 0.3333, Negative 3, 9, 0.7500. Row 4. 5, 0.1111, 0.5556, Negative 2, 4, 0.4444. Row 5. 6, 0.1389, 0.8333, Negative 1, 1, 0.1389. Row 6. 7, 0.1667, 1.1667, 0, 0, 0. Row 7. 8, 0.1389, 1.1111, 1, 1, 0.1389. Row 8. 9, 0.1111, 1.0000, 2, 4, 0.4444. Row 9. 10, 0.0833, 0.8333, 3, 9, 0.7500. Row 10. 11, 0.0556, 0.6111, 4, 16, 0.8889. Row 11. 12, 0.0278, 0.3333, 5, 25, 0.6944. Row 12. Blank, Expected value, 7.0000, Blank, Variance, 5.8333."/>
          <p:cNvPicPr preferRelativeResize="0"/>
          <p:nvPr/>
        </p:nvPicPr>
        <p:blipFill rotWithShape="1">
          <a:blip r:embed="rId3">
            <a:alphaModFix/>
          </a:blip>
          <a:srcRect/>
          <a:stretch/>
        </p:blipFill>
        <p:spPr>
          <a:xfrm>
            <a:off x="1617955" y="2585004"/>
            <a:ext cx="5908090" cy="33863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Combinations</a:t>
            </a:r>
            <a:endParaRPr>
              <a:latin typeface="Arial"/>
              <a:ea typeface="Arial"/>
              <a:cs typeface="Arial"/>
              <a:sym typeface="Arial"/>
            </a:endParaRPr>
          </a:p>
        </p:txBody>
      </p:sp>
      <p:sp>
        <p:nvSpPr>
          <p:cNvPr id="266" name="Google Shape;266;p27"/>
          <p:cNvSpPr txBox="1">
            <a:spLocks noGrp="1"/>
          </p:cNvSpPr>
          <p:nvPr>
            <p:ph type="body" idx="1"/>
          </p:nvPr>
        </p:nvSpPr>
        <p:spPr>
          <a:xfrm>
            <a:off x="457200" y="1600200"/>
            <a:ext cx="7850777" cy="2596896"/>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When the order does not matter, we only want to count unique outcomes, which we call </a:t>
            </a:r>
            <a:r>
              <a:rPr lang="en-US" b="1">
                <a:latin typeface="Arial"/>
                <a:ea typeface="Arial"/>
                <a:cs typeface="Arial"/>
                <a:sym typeface="Arial"/>
              </a:rPr>
              <a:t>combinations</a:t>
            </a:r>
            <a:r>
              <a:rPr lang="en-US">
                <a:latin typeface="Arial"/>
                <a:ea typeface="Arial"/>
                <a:cs typeface="Arial"/>
                <a:sym typeface="Arial"/>
              </a:rPr>
              <a:t>.</a:t>
            </a:r>
            <a:endParaRPr>
              <a:latin typeface="Arial"/>
              <a:ea typeface="Arial"/>
              <a:cs typeface="Arial"/>
              <a:sym typeface="Arial"/>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The number of combinations for selecting </a:t>
            </a:r>
            <a:r>
              <a:rPr lang="en-US" i="1">
                <a:latin typeface="Arial"/>
                <a:ea typeface="Arial"/>
                <a:cs typeface="Arial"/>
                <a:sym typeface="Arial"/>
              </a:rPr>
              <a:t>n</a:t>
            </a:r>
            <a:r>
              <a:rPr lang="en-US">
                <a:latin typeface="Arial"/>
                <a:ea typeface="Arial"/>
                <a:cs typeface="Arial"/>
                <a:sym typeface="Arial"/>
              </a:rPr>
              <a:t> objects from a set of </a:t>
            </a:r>
            <a:r>
              <a:rPr lang="en-US" i="1">
                <a:latin typeface="Arial"/>
                <a:ea typeface="Arial"/>
                <a:cs typeface="Arial"/>
                <a:sym typeface="Arial"/>
              </a:rPr>
              <a:t>N</a:t>
            </a:r>
            <a:r>
              <a:rPr lang="en-US">
                <a:latin typeface="Arial"/>
                <a:ea typeface="Arial"/>
                <a:cs typeface="Arial"/>
                <a:sym typeface="Arial"/>
              </a:rPr>
              <a:t> is</a:t>
            </a:r>
            <a:endParaRPr>
              <a:latin typeface="Arial"/>
              <a:ea typeface="Arial"/>
              <a:cs typeface="Arial"/>
              <a:sym typeface="Arial"/>
            </a:endParaRPr>
          </a:p>
        </p:txBody>
      </p:sp>
      <p:pic>
        <p:nvPicPr>
          <p:cNvPr id="267" name="Google Shape;267;p27" descr="C of lower n, upper N = a 2 by 1 matrix with row elements as follows. Row 1. upper N. Row 2. lower n. = start fraction upper n factorial over lower n factorial left parenthesis upper n minus lower n right parenthesis factorial. This equation is labeled, 5.2"/>
          <p:cNvPicPr preferRelativeResize="0"/>
          <p:nvPr/>
        </p:nvPicPr>
        <p:blipFill rotWithShape="1">
          <a:blip r:embed="rId3">
            <a:alphaModFix/>
          </a:blip>
          <a:srcRect/>
          <a:stretch/>
        </p:blipFill>
        <p:spPr>
          <a:xfrm>
            <a:off x="1004388" y="4620324"/>
            <a:ext cx="6756400" cy="863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Bernoulli Distribution</a:t>
            </a:r>
            <a:endParaRPr sz="3600" b="1" i="0" u="none" strike="noStrike" cap="none">
              <a:solidFill>
                <a:srgbClr val="007FA3"/>
              </a:solidFill>
              <a:latin typeface="Arial"/>
              <a:ea typeface="Arial"/>
              <a:cs typeface="Arial"/>
              <a:sym typeface="Arial"/>
            </a:endParaRPr>
          </a:p>
        </p:txBody>
      </p:sp>
      <p:sp>
        <p:nvSpPr>
          <p:cNvPr id="846" name="Google Shape;846;p81"/>
          <p:cNvSpPr txBox="1">
            <a:spLocks noGrp="1"/>
          </p:cNvSpPr>
          <p:nvPr>
            <p:ph type="body" idx="1"/>
          </p:nvPr>
        </p:nvSpPr>
        <p:spPr>
          <a:xfrm>
            <a:off x="457200" y="1600200"/>
            <a:ext cx="8229600" cy="2133600"/>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Two possible outcomes, “success” and “failure,” each with a constant probability of occurrence; </a:t>
            </a:r>
            <a:r>
              <a:rPr lang="en-US" sz="2000" b="0" i="1" u="none" strike="noStrike" cap="none">
                <a:solidFill>
                  <a:schemeClr val="dk1"/>
                </a:solidFill>
                <a:latin typeface="Arial"/>
                <a:ea typeface="Arial"/>
                <a:cs typeface="Arial"/>
                <a:sym typeface="Arial"/>
              </a:rPr>
              <a:t>p</a:t>
            </a:r>
            <a:r>
              <a:rPr lang="en-US" sz="2000" b="0" i="0" u="none" strike="noStrike" cap="none">
                <a:solidFill>
                  <a:schemeClr val="dk1"/>
                </a:solidFill>
                <a:latin typeface="Arial"/>
                <a:ea typeface="Arial"/>
                <a:cs typeface="Arial"/>
                <a:sym typeface="Arial"/>
              </a:rPr>
              <a:t> is the probability of a success and 1 − </a:t>
            </a:r>
            <a:r>
              <a:rPr lang="en-US" sz="2000" b="0" i="1" u="none" strike="noStrike" cap="none">
                <a:solidFill>
                  <a:schemeClr val="dk1"/>
                </a:solidFill>
                <a:latin typeface="Arial"/>
                <a:ea typeface="Arial"/>
                <a:cs typeface="Arial"/>
                <a:sym typeface="Arial"/>
              </a:rPr>
              <a:t>p</a:t>
            </a:r>
            <a:r>
              <a:rPr lang="en-US" sz="2000" b="0" i="0" u="none" strike="noStrike" cap="none">
                <a:solidFill>
                  <a:schemeClr val="dk1"/>
                </a:solidFill>
                <a:latin typeface="Arial"/>
                <a:ea typeface="Arial"/>
                <a:cs typeface="Arial"/>
                <a:sym typeface="Arial"/>
              </a:rPr>
              <a:t> is the probability of a failure.</a:t>
            </a:r>
            <a:endParaRPr sz="20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Typically, </a:t>
            </a:r>
            <a:r>
              <a:rPr lang="en-US" sz="2000" b="0" i="1" u="none" strike="noStrike" cap="none">
                <a:solidFill>
                  <a:schemeClr val="dk1"/>
                </a:solidFill>
                <a:latin typeface="Arial"/>
                <a:ea typeface="Arial"/>
                <a:cs typeface="Arial"/>
                <a:sym typeface="Arial"/>
              </a:rPr>
              <a:t>x</a:t>
            </a:r>
            <a:r>
              <a:rPr lang="en-US" sz="2000" b="0" i="0" u="none" strike="noStrike" cap="none">
                <a:solidFill>
                  <a:schemeClr val="dk1"/>
                </a:solidFill>
                <a:latin typeface="Arial"/>
                <a:ea typeface="Arial"/>
                <a:cs typeface="Arial"/>
                <a:sym typeface="Arial"/>
              </a:rPr>
              <a:t> = 1 represents “success” and </a:t>
            </a:r>
            <a:r>
              <a:rPr lang="en-US" sz="2000" b="0" i="1" u="none" strike="noStrike" cap="none">
                <a:solidFill>
                  <a:schemeClr val="dk1"/>
                </a:solidFill>
                <a:latin typeface="Arial"/>
                <a:ea typeface="Arial"/>
                <a:cs typeface="Arial"/>
                <a:sym typeface="Arial"/>
              </a:rPr>
              <a:t>x</a:t>
            </a:r>
            <a:r>
              <a:rPr lang="en-US" sz="2000" b="0" i="0" u="none" strike="noStrike" cap="none">
                <a:solidFill>
                  <a:schemeClr val="dk1"/>
                </a:solidFill>
                <a:latin typeface="Arial"/>
                <a:ea typeface="Arial"/>
                <a:cs typeface="Arial"/>
                <a:sym typeface="Arial"/>
              </a:rPr>
              <a:t> = 0 represents “failure.”</a:t>
            </a:r>
            <a:endParaRPr sz="2000" b="0" i="0" u="none" strike="noStrike" cap="none">
              <a:solidFill>
                <a:schemeClr val="dk1"/>
              </a:solidFill>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Probability mass function:</a:t>
            </a:r>
            <a:endParaRPr sz="2000" b="0" i="0" u="none" strike="noStrike" cap="none">
              <a:solidFill>
                <a:schemeClr val="dk1"/>
              </a:solidFill>
              <a:latin typeface="Arial"/>
              <a:ea typeface="Arial"/>
              <a:cs typeface="Arial"/>
              <a:sym typeface="Arial"/>
            </a:endParaRPr>
          </a:p>
        </p:txBody>
      </p:sp>
      <p:pic>
        <p:nvPicPr>
          <p:cNvPr id="847" name="Google Shape;847;p81" descr="f of x = p if x = 1 and 1 minus p if x = 0, This equation is labeled, 5.14"/>
          <p:cNvPicPr preferRelativeResize="0"/>
          <p:nvPr/>
        </p:nvPicPr>
        <p:blipFill rotWithShape="1">
          <a:blip r:embed="rId3">
            <a:alphaModFix/>
          </a:blip>
          <a:srcRect/>
          <a:stretch/>
        </p:blipFill>
        <p:spPr>
          <a:xfrm>
            <a:off x="1771374" y="3923034"/>
            <a:ext cx="5740400" cy="863600"/>
          </a:xfrm>
          <a:prstGeom prst="rect">
            <a:avLst/>
          </a:prstGeom>
          <a:noFill/>
          <a:ln>
            <a:noFill/>
          </a:ln>
        </p:spPr>
      </p:pic>
      <p:sp>
        <p:nvSpPr>
          <p:cNvPr id="848" name="Google Shape;848;p81"/>
          <p:cNvSpPr txBox="1">
            <a:spLocks noGrp="1"/>
          </p:cNvSpPr>
          <p:nvPr>
            <p:ph type="body" idx="2"/>
          </p:nvPr>
        </p:nvSpPr>
        <p:spPr>
          <a:xfrm>
            <a:off x="457200" y="4936112"/>
            <a:ext cx="226071" cy="53199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  </a:t>
            </a:r>
            <a:endParaRPr sz="2000" b="0" i="0" u="none" strike="noStrike" cap="none">
              <a:solidFill>
                <a:schemeClr val="dk1"/>
              </a:solidFill>
              <a:latin typeface="Arial"/>
              <a:ea typeface="Arial"/>
              <a:cs typeface="Arial"/>
              <a:sym typeface="Arial"/>
            </a:endParaRPr>
          </a:p>
        </p:txBody>
      </p:sp>
      <p:pic>
        <p:nvPicPr>
          <p:cNvPr id="849" name="Google Shape;849;p81" descr="E of x = p"/>
          <p:cNvPicPr preferRelativeResize="0"/>
          <p:nvPr/>
        </p:nvPicPr>
        <p:blipFill rotWithShape="1">
          <a:blip r:embed="rId4">
            <a:alphaModFix/>
          </a:blip>
          <a:srcRect/>
          <a:stretch/>
        </p:blipFill>
        <p:spPr>
          <a:xfrm>
            <a:off x="800862" y="5176011"/>
            <a:ext cx="1054100" cy="292100"/>
          </a:xfrm>
          <a:prstGeom prst="rect">
            <a:avLst/>
          </a:prstGeom>
          <a:noFill/>
          <a:ln>
            <a:noFill/>
          </a:ln>
        </p:spPr>
      </p:pic>
      <p:sp>
        <p:nvSpPr>
          <p:cNvPr id="850" name="Google Shape;850;p81"/>
          <p:cNvSpPr txBox="1">
            <a:spLocks noGrp="1"/>
          </p:cNvSpPr>
          <p:nvPr>
            <p:ph type="body" idx="3"/>
          </p:nvPr>
        </p:nvSpPr>
        <p:spPr>
          <a:xfrm>
            <a:off x="457200" y="5594908"/>
            <a:ext cx="221589" cy="54985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 </a:t>
            </a:r>
            <a:endParaRPr sz="2000" b="0" i="0" u="none" strike="noStrike" cap="none">
              <a:solidFill>
                <a:schemeClr val="dk1"/>
              </a:solidFill>
              <a:latin typeface="Arial"/>
              <a:ea typeface="Arial"/>
              <a:cs typeface="Arial"/>
              <a:sym typeface="Arial"/>
            </a:endParaRPr>
          </a:p>
        </p:txBody>
      </p:sp>
      <p:pic>
        <p:nvPicPr>
          <p:cNvPr id="851" name="Google Shape;851;p81" descr="Var of X = p left parenthesis 1 minus p right parenthesis"/>
          <p:cNvPicPr preferRelativeResize="0"/>
          <p:nvPr/>
        </p:nvPicPr>
        <p:blipFill rotWithShape="1">
          <a:blip r:embed="rId5">
            <a:alphaModFix/>
          </a:blip>
          <a:srcRect/>
          <a:stretch/>
        </p:blipFill>
        <p:spPr>
          <a:xfrm>
            <a:off x="800862" y="5830823"/>
            <a:ext cx="1943100" cy="304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8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5.28: Using the Bernoulli Distribution</a:t>
            </a:r>
            <a:endParaRPr sz="3600" b="1" i="0" u="none" strike="noStrike" cap="none">
              <a:solidFill>
                <a:srgbClr val="007FA3"/>
              </a:solidFill>
              <a:latin typeface="Arial"/>
              <a:ea typeface="Arial"/>
              <a:cs typeface="Arial"/>
              <a:sym typeface="Arial"/>
            </a:endParaRPr>
          </a:p>
        </p:txBody>
      </p:sp>
      <p:sp>
        <p:nvSpPr>
          <p:cNvPr id="857" name="Google Shape;857;p82"/>
          <p:cNvSpPr txBox="1">
            <a:spLocks noGrp="1"/>
          </p:cNvSpPr>
          <p:nvPr>
            <p:ph type="body" idx="1"/>
          </p:nvPr>
        </p:nvSpPr>
        <p:spPr>
          <a:xfrm>
            <a:off x="457200" y="1600200"/>
            <a:ext cx="7772400" cy="4370832"/>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The Bernoulli distribution can be used to model whether an individual responds positively (</a:t>
            </a:r>
            <a:r>
              <a:rPr lang="en-US" b="0" i="1" u="none" strike="noStrike" cap="none">
                <a:solidFill>
                  <a:srgbClr val="000000"/>
                </a:solidFill>
                <a:latin typeface="Arial"/>
                <a:ea typeface="Arial"/>
                <a:cs typeface="Arial"/>
                <a:sym typeface="Arial"/>
              </a:rPr>
              <a:t>x</a:t>
            </a:r>
            <a:r>
              <a:rPr lang="en-US" b="0" i="0" u="none" strike="noStrike" cap="none">
                <a:solidFill>
                  <a:srgbClr val="000000"/>
                </a:solidFill>
                <a:latin typeface="Arial"/>
                <a:ea typeface="Arial"/>
                <a:cs typeface="Arial"/>
                <a:sym typeface="Arial"/>
              </a:rPr>
              <a:t> = 1), or negatively (</a:t>
            </a:r>
            <a:r>
              <a:rPr lang="en-US" b="0" i="1" u="none" strike="noStrike" cap="none">
                <a:solidFill>
                  <a:srgbClr val="000000"/>
                </a:solidFill>
                <a:latin typeface="Arial"/>
                <a:ea typeface="Arial"/>
                <a:cs typeface="Arial"/>
                <a:sym typeface="Arial"/>
              </a:rPr>
              <a:t>x</a:t>
            </a:r>
            <a:r>
              <a:rPr lang="en-US" b="0" i="0" u="none" strike="noStrike" cap="none">
                <a:solidFill>
                  <a:srgbClr val="000000"/>
                </a:solidFill>
                <a:latin typeface="Arial"/>
                <a:ea typeface="Arial"/>
                <a:cs typeface="Arial"/>
                <a:sym typeface="Arial"/>
              </a:rPr>
              <a:t> = 0) to a telemarketing promotion.</a:t>
            </a:r>
            <a:endParaRPr>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For example, if you estimate that 20% of customers contacted will make a purchase, the probability distribution that describes whether or not a particular individual makes a purchase is Bernoulli with </a:t>
            </a:r>
            <a:r>
              <a:rPr lang="en-US" b="0" i="1" u="none" strike="noStrike" cap="none">
                <a:solidFill>
                  <a:srgbClr val="000000"/>
                </a:solidFill>
                <a:latin typeface="Arial"/>
                <a:ea typeface="Arial"/>
                <a:cs typeface="Arial"/>
                <a:sym typeface="Arial"/>
              </a:rPr>
              <a:t>p</a:t>
            </a:r>
            <a:r>
              <a:rPr lang="en-US" b="0" i="0" u="none" strike="noStrike" cap="none">
                <a:solidFill>
                  <a:srgbClr val="000000"/>
                </a:solidFill>
                <a:latin typeface="Arial"/>
                <a:ea typeface="Arial"/>
                <a:cs typeface="Arial"/>
                <a:sym typeface="Arial"/>
              </a:rPr>
              <a:t> = 0.2.</a:t>
            </a:r>
            <a:endParaRPr>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8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Binomial Distribution</a:t>
            </a:r>
            <a:endParaRPr sz="3600" b="1" i="0" u="none" strike="noStrike" cap="none">
              <a:solidFill>
                <a:srgbClr val="007FA3"/>
              </a:solidFill>
              <a:latin typeface="Arial"/>
              <a:ea typeface="Arial"/>
              <a:cs typeface="Arial"/>
              <a:sym typeface="Arial"/>
            </a:endParaRPr>
          </a:p>
        </p:txBody>
      </p:sp>
      <p:sp>
        <p:nvSpPr>
          <p:cNvPr id="863" name="Google Shape;863;p83"/>
          <p:cNvSpPr txBox="1">
            <a:spLocks noGrp="1"/>
          </p:cNvSpPr>
          <p:nvPr>
            <p:ph type="body" idx="1"/>
          </p:nvPr>
        </p:nvSpPr>
        <p:spPr>
          <a:xfrm>
            <a:off x="457200" y="1600200"/>
            <a:ext cx="8229600" cy="2313431"/>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Models </a:t>
            </a:r>
            <a:r>
              <a:rPr lang="en-US" sz="2400" b="0" i="1" u="none" strike="noStrike" cap="none">
                <a:solidFill>
                  <a:schemeClr val="dk1"/>
                </a:solidFill>
                <a:latin typeface="Arial"/>
                <a:ea typeface="Arial"/>
                <a:cs typeface="Arial"/>
                <a:sym typeface="Arial"/>
              </a:rPr>
              <a:t>n</a:t>
            </a:r>
            <a:r>
              <a:rPr lang="en-US" sz="2400" b="0" i="0" u="none" strike="noStrike" cap="none">
                <a:solidFill>
                  <a:schemeClr val="dk1"/>
                </a:solidFill>
                <a:latin typeface="Arial"/>
                <a:ea typeface="Arial"/>
                <a:cs typeface="Arial"/>
                <a:sym typeface="Arial"/>
              </a:rPr>
              <a:t> independent replications of a Bernoulli experiment, each with a probability </a:t>
            </a:r>
            <a:r>
              <a:rPr lang="en-US" sz="2400" b="0" i="1" u="none" strike="noStrike" cap="none">
                <a:solidFill>
                  <a:schemeClr val="dk1"/>
                </a:solidFill>
                <a:latin typeface="Arial"/>
                <a:ea typeface="Arial"/>
                <a:cs typeface="Arial"/>
                <a:sym typeface="Arial"/>
              </a:rPr>
              <a:t>p</a:t>
            </a:r>
            <a:r>
              <a:rPr lang="en-US" sz="2400" b="0" i="0" u="none" strike="noStrike" cap="none">
                <a:solidFill>
                  <a:schemeClr val="dk1"/>
                </a:solidFill>
                <a:latin typeface="Arial"/>
                <a:ea typeface="Arial"/>
                <a:cs typeface="Arial"/>
                <a:sym typeface="Arial"/>
              </a:rPr>
              <a:t> of success.</a:t>
            </a:r>
            <a:endParaRPr sz="2400">
              <a:latin typeface="Arial"/>
              <a:ea typeface="Arial"/>
              <a:cs typeface="Arial"/>
              <a:sym typeface="Arial"/>
            </a:endParaRPr>
          </a:p>
          <a:p>
            <a:pPr marL="742950" marR="0" lvl="1" indent="-285750" algn="l" rtl="0">
              <a:lnSpc>
                <a:spcPct val="100000"/>
              </a:lnSpc>
              <a:spcBef>
                <a:spcPts val="600"/>
              </a:spcBef>
              <a:spcAft>
                <a:spcPts val="0"/>
              </a:spcAft>
              <a:buClr>
                <a:srgbClr val="007FA3"/>
              </a:buClr>
              <a:buSzPts val="2400"/>
              <a:buFont typeface="Arial"/>
              <a:buChar char="–"/>
            </a:pPr>
            <a:r>
              <a:rPr lang="en-US" sz="2400" b="0" i="1" u="none" strike="noStrike" cap="none">
                <a:solidFill>
                  <a:schemeClr val="dk1"/>
                </a:solidFill>
                <a:latin typeface="Arial"/>
                <a:ea typeface="Arial"/>
                <a:cs typeface="Arial"/>
                <a:sym typeface="Arial"/>
              </a:rPr>
              <a:t>X</a:t>
            </a:r>
            <a:r>
              <a:rPr lang="en-US" sz="2400" b="0" i="0" u="none" strike="noStrike" cap="none">
                <a:solidFill>
                  <a:schemeClr val="dk1"/>
                </a:solidFill>
                <a:latin typeface="Arial"/>
                <a:ea typeface="Arial"/>
                <a:cs typeface="Arial"/>
                <a:sym typeface="Arial"/>
              </a:rPr>
              <a:t> represents the number of successes in these </a:t>
            </a:r>
            <a:r>
              <a:rPr lang="en-US" sz="2400" b="0" i="1" u="none" strike="noStrike" cap="none">
                <a:solidFill>
                  <a:schemeClr val="dk1"/>
                </a:solidFill>
                <a:latin typeface="Arial"/>
                <a:ea typeface="Arial"/>
                <a:cs typeface="Arial"/>
                <a:sym typeface="Arial"/>
              </a:rPr>
              <a:t>n</a:t>
            </a:r>
            <a:r>
              <a:rPr lang="en-US" sz="2400" b="0" i="0" u="none" strike="noStrike" cap="none">
                <a:solidFill>
                  <a:schemeClr val="dk1"/>
                </a:solidFill>
                <a:latin typeface="Arial"/>
                <a:ea typeface="Arial"/>
                <a:cs typeface="Arial"/>
                <a:sym typeface="Arial"/>
              </a:rPr>
              <a:t> experiments.</a:t>
            </a:r>
            <a:endParaRPr sz="24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Probability mass function:</a:t>
            </a:r>
            <a:endParaRPr sz="2400" b="0" i="0" u="none" strike="noStrike" cap="none">
              <a:solidFill>
                <a:schemeClr val="dk1"/>
              </a:solidFill>
              <a:latin typeface="Arial"/>
              <a:ea typeface="Arial"/>
              <a:cs typeface="Arial"/>
              <a:sym typeface="Arial"/>
            </a:endParaRPr>
          </a:p>
        </p:txBody>
      </p:sp>
      <p:pic>
        <p:nvPicPr>
          <p:cNvPr id="864" name="Google Shape;864;p83" descr="f of x = n chose x times p to the x power times left parenthesis 1 minus p right parenthesis to the power of start expression n minus x end expression, for x = 0, 1, 2, ellipsis, n. Otherwise f of x = 0 and This equation is labeled, 5.15"/>
          <p:cNvPicPr preferRelativeResize="0"/>
          <p:nvPr/>
        </p:nvPicPr>
        <p:blipFill rotWithShape="1">
          <a:blip r:embed="rId3">
            <a:alphaModFix/>
          </a:blip>
          <a:srcRect/>
          <a:stretch/>
        </p:blipFill>
        <p:spPr>
          <a:xfrm>
            <a:off x="1035050" y="3988308"/>
            <a:ext cx="7073900" cy="1371600"/>
          </a:xfrm>
          <a:prstGeom prst="rect">
            <a:avLst/>
          </a:prstGeom>
          <a:noFill/>
          <a:ln>
            <a:noFill/>
          </a:ln>
        </p:spPr>
      </p:pic>
      <p:sp>
        <p:nvSpPr>
          <p:cNvPr id="865" name="Google Shape;865;p83"/>
          <p:cNvSpPr txBox="1">
            <a:spLocks noGrp="1"/>
          </p:cNvSpPr>
          <p:nvPr>
            <p:ph type="body" idx="5"/>
          </p:nvPr>
        </p:nvSpPr>
        <p:spPr>
          <a:xfrm>
            <a:off x="457200" y="5434585"/>
            <a:ext cx="2478788" cy="43586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Expected value</a:t>
            </a:r>
            <a:endParaRPr sz="2400">
              <a:latin typeface="Arial"/>
              <a:ea typeface="Arial"/>
              <a:cs typeface="Arial"/>
              <a:sym typeface="Arial"/>
            </a:endParaRPr>
          </a:p>
        </p:txBody>
      </p:sp>
      <p:pic>
        <p:nvPicPr>
          <p:cNvPr id="866" name="Google Shape;866;p83" descr="= n p, variance = n p left parenthesis 1 minus p right parenthesis"/>
          <p:cNvPicPr preferRelativeResize="0"/>
          <p:nvPr/>
        </p:nvPicPr>
        <p:blipFill rotWithShape="1">
          <a:blip r:embed="rId4">
            <a:alphaModFix/>
          </a:blip>
          <a:srcRect/>
          <a:stretch/>
        </p:blipFill>
        <p:spPr>
          <a:xfrm>
            <a:off x="3031998" y="5479797"/>
            <a:ext cx="3340100" cy="355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4"/>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5.29: Computing Binomial Probabilities</a:t>
            </a:r>
            <a:endParaRPr sz="3600" b="1" i="0" u="none" strike="noStrike" cap="none">
              <a:solidFill>
                <a:srgbClr val="007FA3"/>
              </a:solidFill>
              <a:latin typeface="Arial"/>
              <a:ea typeface="Arial"/>
              <a:cs typeface="Arial"/>
              <a:sym typeface="Arial"/>
            </a:endParaRPr>
          </a:p>
        </p:txBody>
      </p:sp>
      <p:sp>
        <p:nvSpPr>
          <p:cNvPr id="872" name="Google Shape;872;p84"/>
          <p:cNvSpPr txBox="1">
            <a:spLocks noGrp="1"/>
          </p:cNvSpPr>
          <p:nvPr>
            <p:ph type="body" idx="1"/>
          </p:nvPr>
        </p:nvSpPr>
        <p:spPr>
          <a:xfrm>
            <a:off x="457200" y="1600200"/>
            <a:ext cx="8229600" cy="297179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Suppose 10 individuals receive a telemarking promotion. Each individual has a 0.2 probability of making a purchase. Find the probability that exactly 3 of the 10 individuals make a purchase.</a:t>
            </a:r>
            <a:endParaRPr>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The probability distribution that </a:t>
            </a:r>
            <a:r>
              <a:rPr lang="en-US" b="0" i="1" u="none" strike="noStrike" cap="none">
                <a:solidFill>
                  <a:schemeClr val="dk1"/>
                </a:solidFill>
                <a:latin typeface="Arial"/>
                <a:ea typeface="Arial"/>
                <a:cs typeface="Arial"/>
                <a:sym typeface="Arial"/>
              </a:rPr>
              <a:t>x</a:t>
            </a:r>
            <a:r>
              <a:rPr lang="en-US" b="0" i="0" u="none" strike="noStrike" cap="none">
                <a:solidFill>
                  <a:schemeClr val="dk1"/>
                </a:solidFill>
                <a:latin typeface="Arial"/>
                <a:ea typeface="Arial"/>
                <a:cs typeface="Arial"/>
                <a:sym typeface="Arial"/>
              </a:rPr>
              <a:t> individuals out of 10 calls will make a purchase is:</a:t>
            </a:r>
            <a:endParaRPr b="0" i="0" u="none" strike="noStrike" cap="none">
              <a:solidFill>
                <a:schemeClr val="dk1"/>
              </a:solidFill>
              <a:latin typeface="Arial"/>
              <a:ea typeface="Arial"/>
              <a:cs typeface="Arial"/>
              <a:sym typeface="Arial"/>
            </a:endParaRPr>
          </a:p>
        </p:txBody>
      </p:sp>
      <p:pic>
        <p:nvPicPr>
          <p:cNvPr id="873" name="Google Shape;873;p84" descr="f of x = 10 choose x times 0.2 to the x power times 0.8 to the power of start expression 10 minus x end expression, for x = 0, 1, 2, ellipsis, n. Otherwise, f of x = 0."/>
          <p:cNvPicPr preferRelativeResize="0"/>
          <p:nvPr/>
        </p:nvPicPr>
        <p:blipFill rotWithShape="1">
          <a:blip r:embed="rId3">
            <a:alphaModFix/>
          </a:blip>
          <a:srcRect/>
          <a:stretch/>
        </p:blipFill>
        <p:spPr>
          <a:xfrm>
            <a:off x="1593850" y="4736592"/>
            <a:ext cx="5956300" cy="1371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Excel Binomial Distribution Function</a:t>
            </a:r>
            <a:endParaRPr sz="3600" b="1" i="0" u="none" strike="noStrike" cap="none">
              <a:solidFill>
                <a:srgbClr val="007FA3"/>
              </a:solidFill>
              <a:latin typeface="Arial"/>
              <a:ea typeface="Arial"/>
              <a:cs typeface="Arial"/>
              <a:sym typeface="Arial"/>
            </a:endParaRPr>
          </a:p>
        </p:txBody>
      </p:sp>
      <p:pic>
        <p:nvPicPr>
          <p:cNvPr id="879" name="Google Shape;879;p85" descr="= B I N O M period D I S T left parenthesis number underscore s comma trials comma probability underscore s comma cumulative right parenthesis."/>
          <p:cNvPicPr preferRelativeResize="0"/>
          <p:nvPr/>
        </p:nvPicPr>
        <p:blipFill rotWithShape="1">
          <a:blip r:embed="rId3">
            <a:alphaModFix/>
          </a:blip>
          <a:srcRect/>
          <a:stretch/>
        </p:blipFill>
        <p:spPr>
          <a:xfrm>
            <a:off x="711200" y="2032579"/>
            <a:ext cx="7721600" cy="342900"/>
          </a:xfrm>
          <a:prstGeom prst="rect">
            <a:avLst/>
          </a:prstGeom>
          <a:noFill/>
          <a:ln>
            <a:noFill/>
          </a:ln>
        </p:spPr>
      </p:pic>
      <p:sp>
        <p:nvSpPr>
          <p:cNvPr id="880" name="Google Shape;880;p85"/>
          <p:cNvSpPr txBox="1">
            <a:spLocks noGrp="1"/>
          </p:cNvSpPr>
          <p:nvPr>
            <p:ph type="body" idx="3"/>
          </p:nvPr>
        </p:nvSpPr>
        <p:spPr>
          <a:xfrm>
            <a:off x="457200" y="2537226"/>
            <a:ext cx="8229600" cy="1482095"/>
          </a:xfrm>
          <a:prstGeom prst="rect">
            <a:avLst/>
          </a:prstGeom>
          <a:noFill/>
          <a:ln>
            <a:noFill/>
          </a:ln>
        </p:spPr>
        <p:txBody>
          <a:bodyPr spcFirstLastPara="1" wrap="square" lIns="0" tIns="0" rIns="0" bIns="0" anchor="t" anchorCtr="0">
            <a:noAutofit/>
          </a:bodyPr>
          <a:lstStyle/>
          <a:p>
            <a:pPr marL="255588" lvl="0" indent="-255588" algn="l" rtl="0">
              <a:lnSpc>
                <a:spcPct val="100000"/>
              </a:lnSpc>
              <a:spcBef>
                <a:spcPts val="1500"/>
              </a:spcBef>
              <a:spcAft>
                <a:spcPts val="0"/>
              </a:spcAft>
              <a:buSzPts val="2800"/>
              <a:buChar char="•"/>
            </a:pPr>
            <a:r>
              <a:rPr lang="en-US">
                <a:latin typeface="Arial"/>
                <a:ea typeface="Arial"/>
                <a:cs typeface="Arial"/>
                <a:sym typeface="Arial"/>
              </a:rPr>
              <a:t>If cumulative is set to true, then this function will provide cumulative probabilities; otherwise the default is false, and it provides values of</a:t>
            </a:r>
            <a:endParaRPr/>
          </a:p>
        </p:txBody>
      </p:sp>
      <p:sp>
        <p:nvSpPr>
          <p:cNvPr id="881" name="Google Shape;881;p85"/>
          <p:cNvSpPr txBox="1">
            <a:spLocks noGrp="1"/>
          </p:cNvSpPr>
          <p:nvPr>
            <p:ph type="body" idx="4"/>
          </p:nvPr>
        </p:nvSpPr>
        <p:spPr>
          <a:xfrm>
            <a:off x="729655" y="4146040"/>
            <a:ext cx="4773168" cy="48909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a:latin typeface="Arial"/>
                <a:ea typeface="Arial"/>
                <a:cs typeface="Arial"/>
                <a:sym typeface="Arial"/>
              </a:rPr>
              <a:t>the probability mass function,</a:t>
            </a:r>
            <a:endParaRPr/>
          </a:p>
        </p:txBody>
      </p:sp>
      <p:pic>
        <p:nvPicPr>
          <p:cNvPr id="882" name="Google Shape;882;p85" descr="f of x."/>
          <p:cNvPicPr preferRelativeResize="0"/>
          <p:nvPr/>
        </p:nvPicPr>
        <p:blipFill rotWithShape="1">
          <a:blip r:embed="rId4">
            <a:alphaModFix/>
          </a:blip>
          <a:srcRect/>
          <a:stretch/>
        </p:blipFill>
        <p:spPr>
          <a:xfrm>
            <a:off x="5567426" y="4181068"/>
            <a:ext cx="774700" cy="393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8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5.30: Using Excel’s Binomial Distribution Function</a:t>
            </a:r>
            <a:endParaRPr sz="3600" b="1" i="0" u="none" strike="noStrike" cap="none">
              <a:solidFill>
                <a:srgbClr val="007FA3"/>
              </a:solidFill>
              <a:latin typeface="Arial"/>
              <a:ea typeface="Arial"/>
              <a:cs typeface="Arial"/>
              <a:sym typeface="Arial"/>
            </a:endParaRPr>
          </a:p>
        </p:txBody>
      </p:sp>
      <p:sp>
        <p:nvSpPr>
          <p:cNvPr id="888" name="Google Shape;888;p86"/>
          <p:cNvSpPr txBox="1">
            <a:spLocks noGrp="1"/>
          </p:cNvSpPr>
          <p:nvPr>
            <p:ph type="body" idx="1"/>
          </p:nvPr>
        </p:nvSpPr>
        <p:spPr>
          <a:xfrm>
            <a:off x="457200" y="1600202"/>
            <a:ext cx="8229600" cy="585214"/>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The probability that exactly 3 of 10 individuals will make a</a:t>
            </a:r>
            <a:endParaRPr sz="2400" b="0" i="0" u="none" strike="noStrike" cap="none">
              <a:solidFill>
                <a:schemeClr val="dk1"/>
              </a:solidFill>
              <a:latin typeface="Arial"/>
              <a:ea typeface="Arial"/>
              <a:cs typeface="Arial"/>
              <a:sym typeface="Arial"/>
            </a:endParaRPr>
          </a:p>
        </p:txBody>
      </p:sp>
      <p:sp>
        <p:nvSpPr>
          <p:cNvPr id="889" name="Google Shape;889;p86"/>
          <p:cNvSpPr txBox="1">
            <a:spLocks noGrp="1"/>
          </p:cNvSpPr>
          <p:nvPr>
            <p:ph type="body" idx="2"/>
          </p:nvPr>
        </p:nvSpPr>
        <p:spPr>
          <a:xfrm>
            <a:off x="730112" y="2250023"/>
            <a:ext cx="8297471" cy="392593"/>
          </a:xfrm>
          <a:prstGeom prst="rect">
            <a:avLst/>
          </a:prstGeom>
          <a:noFill/>
          <a:ln>
            <a:noFill/>
          </a:ln>
        </p:spPr>
        <p:txBody>
          <a:bodyPr spcFirstLastPara="1" wrap="square" lIns="0" tIns="0" rIns="0" bIns="0" anchor="t" anchorCtr="0">
            <a:noAutofit/>
          </a:bodyPr>
          <a:lstStyle/>
          <a:p>
            <a:pPr marL="0" indent="0">
              <a:spcBef>
                <a:spcPts val="0"/>
              </a:spcBef>
              <a:buSzPts val="2400"/>
              <a:buNone/>
            </a:pPr>
            <a:r>
              <a:rPr lang="en-US" sz="2400" b="0" i="0" u="none" strike="noStrike" cap="none" dirty="0">
                <a:solidFill>
                  <a:schemeClr val="dk1"/>
                </a:solidFill>
                <a:latin typeface="Arial"/>
                <a:ea typeface="Arial"/>
                <a:cs typeface="Arial"/>
                <a:sym typeface="Arial"/>
              </a:rPr>
              <a:t>a purchase is</a:t>
            </a:r>
            <a:r>
              <a:rPr lang="en-US" sz="2100" b="0" i="0" u="none" strike="noStrike" cap="none" dirty="0">
                <a:solidFill>
                  <a:schemeClr val="dk1"/>
                </a:solidFill>
                <a:sym typeface="Arial"/>
              </a:rPr>
              <a:t> </a:t>
            </a:r>
            <a:r>
              <a:rPr lang="mr-IN" sz="2100" i="1" dirty="0"/>
              <a:t>P</a:t>
            </a:r>
            <a:r>
              <a:rPr lang="mr-IN" sz="2100" dirty="0"/>
              <a:t>(</a:t>
            </a:r>
            <a:r>
              <a:rPr lang="mr-IN" sz="2100" i="1" dirty="0"/>
              <a:t>x</a:t>
            </a:r>
            <a:r>
              <a:rPr lang="mr-IN" sz="2100" dirty="0"/>
              <a:t> = 3): = BINOM.DIST(3,10,0.2, FALSE) = 0.20133</a:t>
            </a:r>
            <a:r>
              <a:rPr lang="en-US" sz="2100" dirty="0"/>
              <a:t>.</a:t>
            </a:r>
            <a:endParaRPr lang="mr-IN" sz="2100" dirty="0"/>
          </a:p>
        </p:txBody>
      </p:sp>
      <p:sp>
        <p:nvSpPr>
          <p:cNvPr id="891" name="Google Shape;891;p86"/>
          <p:cNvSpPr txBox="1">
            <a:spLocks noGrp="1"/>
          </p:cNvSpPr>
          <p:nvPr>
            <p:ph type="body" idx="3"/>
          </p:nvPr>
        </p:nvSpPr>
        <p:spPr>
          <a:xfrm>
            <a:off x="457200" y="2707223"/>
            <a:ext cx="8229600" cy="60807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sz="2400"/>
              <a:t>The probability that 3 or fewer of 10 individuals will make</a:t>
            </a:r>
            <a:endParaRPr/>
          </a:p>
        </p:txBody>
      </p:sp>
      <p:sp>
        <p:nvSpPr>
          <p:cNvPr id="892" name="Google Shape;892;p86"/>
          <p:cNvSpPr txBox="1">
            <a:spLocks noGrp="1"/>
          </p:cNvSpPr>
          <p:nvPr>
            <p:ph type="body" idx="4"/>
          </p:nvPr>
        </p:nvSpPr>
        <p:spPr>
          <a:xfrm>
            <a:off x="730111" y="3397592"/>
            <a:ext cx="8233972" cy="410882"/>
          </a:xfrm>
          <a:prstGeom prst="rect">
            <a:avLst/>
          </a:prstGeom>
          <a:noFill/>
          <a:ln>
            <a:noFill/>
          </a:ln>
        </p:spPr>
        <p:txBody>
          <a:bodyPr spcFirstLastPara="1" wrap="square" lIns="0" tIns="0" rIns="0" bIns="0" anchor="t" anchorCtr="0">
            <a:noAutofit/>
          </a:bodyPr>
          <a:lstStyle/>
          <a:p>
            <a:pPr marL="0" indent="0">
              <a:spcBef>
                <a:spcPts val="0"/>
              </a:spcBef>
              <a:buSzPts val="2400"/>
              <a:buNone/>
            </a:pPr>
            <a:r>
              <a:rPr lang="en-US" sz="2400" dirty="0"/>
              <a:t>a purchase is </a:t>
            </a:r>
            <a:r>
              <a:rPr lang="mr-IN" sz="2100" i="1" dirty="0"/>
              <a:t>P</a:t>
            </a:r>
            <a:r>
              <a:rPr lang="mr-IN" sz="2100" dirty="0"/>
              <a:t>(</a:t>
            </a:r>
            <a:r>
              <a:rPr lang="mr-IN" sz="2100" i="1" dirty="0"/>
              <a:t>x</a:t>
            </a:r>
            <a:r>
              <a:rPr lang="mr-IN" sz="2100" dirty="0"/>
              <a:t> </a:t>
            </a:r>
            <a:r>
              <a:rPr lang="en-US" sz="2100" dirty="0"/>
              <a:t>≤</a:t>
            </a:r>
            <a:r>
              <a:rPr lang="mr-IN" sz="2100" dirty="0"/>
              <a:t> 3): = BINOM.DIST(3,10,0.2, </a:t>
            </a:r>
            <a:r>
              <a:rPr lang="en-US" sz="2100" dirty="0"/>
              <a:t>TRU</a:t>
            </a:r>
            <a:r>
              <a:rPr lang="mr-IN" sz="2100" dirty="0"/>
              <a:t>E) = 0.</a:t>
            </a:r>
            <a:r>
              <a:rPr lang="en-US" sz="2100"/>
              <a:t>87913.</a:t>
            </a:r>
            <a:endParaRPr lang="mr-IN" sz="2100" dirty="0"/>
          </a:p>
        </p:txBody>
      </p:sp>
      <p:pic>
        <p:nvPicPr>
          <p:cNvPr id="894" name="Google Shape;894;p86" descr="A spreadsheet displays a table and a bar graph. The text above the table reads, n = 10 and p = 0.2. The table titled, binomial probabilities, has 11 rows and 3 columns. The column headings from left to right are as follows. x, lower f of x, upper F of x. The row entries are as follows. Row 1. Lower x, 0, lower f of x, 0.10737, upper F of x, 0.10737. Row 2. Lower x, 1, lower f of x, 0.26844, upper F of x, 0.37581. Row 3. Lower x, 2, lower f of x, 0.30199, upper F of x, 0.67780. Row 4. Lower x, 3, lower f of x, 0.20133, upper F of x, 0.89713. Row 5. Lower x, 4, lower f of x, 0.08808, upper F of x, 0.96721. Row 6. Lower x, 5, lower f of x, 0.02642, upper F of x, 0.99363. Row 7. Lower x, 6, lower f of x, 0.00551, upper F of x, 0.99914. Row 8. Lower x, 7, lower f of x, 0.0079, upper F of x, 0.9992. Row 9. Lower x, 8, lower f of x, 0.00007, upper F of x, 1.00000. Row 10. Lower x, 9, lower f of x, 0.00000, upper F of x, 1.00000. Row 11. Lower x, 10, lower f of x, 0.00000, upper F of x, 1.00000. The third and fourth rows are highlighted. The bar graph titled, binomial distribution, plots the values of f of x versus x. The horizontal axis ranges from 0 to 10 in increments of 1, and the vertical axis ranges from 0.00000 to 0.40000 in increments of 0.10000. The data is as follows. (0, 1.0737), (1, 0.26844), (2, 0.30199), (3, 0.20133), (4, 0.08808), (5, 0.02642), and (6, 0.00551). All values are estimated."/>
          <p:cNvPicPr preferRelativeResize="0"/>
          <p:nvPr/>
        </p:nvPicPr>
        <p:blipFill rotWithShape="1">
          <a:blip r:embed="rId3">
            <a:alphaModFix/>
          </a:blip>
          <a:srcRect/>
          <a:stretch/>
        </p:blipFill>
        <p:spPr>
          <a:xfrm>
            <a:off x="2287061" y="3931567"/>
            <a:ext cx="4569877" cy="226226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8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Shapes and Skewness of the Binomial Distribution</a:t>
            </a:r>
            <a:endParaRPr sz="3600" b="1" i="0" u="none" strike="noStrike" cap="none">
              <a:solidFill>
                <a:srgbClr val="007FA3"/>
              </a:solidFill>
              <a:latin typeface="Arial"/>
              <a:ea typeface="Arial"/>
              <a:cs typeface="Arial"/>
              <a:sym typeface="Arial"/>
            </a:endParaRPr>
          </a:p>
        </p:txBody>
      </p:sp>
      <p:sp>
        <p:nvSpPr>
          <p:cNvPr id="900" name="Google Shape;900;p87"/>
          <p:cNvSpPr txBox="1">
            <a:spLocks noGrp="1"/>
          </p:cNvSpPr>
          <p:nvPr>
            <p:ph type="body" idx="1"/>
          </p:nvPr>
        </p:nvSpPr>
        <p:spPr>
          <a:xfrm>
            <a:off x="457200" y="1600200"/>
            <a:ext cx="8229600" cy="151790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sz="2800" b="0" i="0" u="none" strike="noStrike" cap="none">
                <a:solidFill>
                  <a:schemeClr val="dk1"/>
                </a:solidFill>
                <a:latin typeface="Arial"/>
                <a:ea typeface="Arial"/>
                <a:cs typeface="Arial"/>
                <a:sym typeface="Arial"/>
              </a:rPr>
              <a:t>The binomial distribution is symmetric when </a:t>
            </a:r>
            <a:r>
              <a:rPr lang="en-US" sz="2800" b="0" i="1" u="none" strike="noStrike" cap="none">
                <a:solidFill>
                  <a:schemeClr val="dk1"/>
                </a:solidFill>
                <a:latin typeface="Arial"/>
                <a:ea typeface="Arial"/>
                <a:cs typeface="Arial"/>
                <a:sym typeface="Arial"/>
              </a:rPr>
              <a:t>p</a:t>
            </a:r>
            <a:r>
              <a:rPr lang="en-US" sz="2800" b="0" i="0" u="none" strike="noStrike" cap="none">
                <a:solidFill>
                  <a:schemeClr val="dk1"/>
                </a:solidFill>
                <a:latin typeface="Arial"/>
                <a:ea typeface="Arial"/>
                <a:cs typeface="Arial"/>
                <a:sym typeface="Arial"/>
              </a:rPr>
              <a:t> = 0.5; positively skewed when </a:t>
            </a:r>
            <a:r>
              <a:rPr lang="en-US" sz="2800" b="0" i="1" u="none" strike="noStrike" cap="none">
                <a:solidFill>
                  <a:schemeClr val="dk1"/>
                </a:solidFill>
                <a:latin typeface="Arial"/>
                <a:ea typeface="Arial"/>
                <a:cs typeface="Arial"/>
                <a:sym typeface="Arial"/>
              </a:rPr>
              <a:t>p</a:t>
            </a:r>
            <a:r>
              <a:rPr lang="en-US" sz="2800" b="0" i="0" u="none" strike="noStrike" cap="none">
                <a:solidFill>
                  <a:schemeClr val="dk1"/>
                </a:solidFill>
                <a:latin typeface="Arial"/>
                <a:ea typeface="Arial"/>
                <a:cs typeface="Arial"/>
                <a:sym typeface="Arial"/>
              </a:rPr>
              <a:t> &lt; 0.5, and negatively skewed when </a:t>
            </a:r>
            <a:r>
              <a:rPr lang="en-US" sz="2800" b="0" i="1" u="none" strike="noStrike" cap="none">
                <a:solidFill>
                  <a:schemeClr val="dk1"/>
                </a:solidFill>
                <a:latin typeface="Arial"/>
                <a:ea typeface="Arial"/>
                <a:cs typeface="Arial"/>
                <a:sym typeface="Arial"/>
              </a:rPr>
              <a:t>p</a:t>
            </a:r>
            <a:r>
              <a:rPr lang="en-US" sz="2800" b="0" i="0" u="none" strike="noStrike" cap="none">
                <a:solidFill>
                  <a:schemeClr val="dk1"/>
                </a:solidFill>
                <a:latin typeface="Arial"/>
                <a:ea typeface="Arial"/>
                <a:cs typeface="Arial"/>
                <a:sym typeface="Arial"/>
              </a:rPr>
              <a:t> &gt; 0.5.</a:t>
            </a:r>
            <a:endParaRPr sz="2800" b="0" i="0" u="none" strike="noStrike" cap="none">
              <a:solidFill>
                <a:schemeClr val="dk1"/>
              </a:solidFill>
              <a:latin typeface="Arial"/>
              <a:ea typeface="Arial"/>
              <a:cs typeface="Arial"/>
              <a:sym typeface="Arial"/>
            </a:endParaRPr>
          </a:p>
        </p:txBody>
      </p:sp>
      <p:pic>
        <p:nvPicPr>
          <p:cNvPr id="901" name="Google Shape;901;p87" descr="A spreadsheet displays a table and a bar graph. The text above the table reads, n = 10 and p = 0.8. The table titled, binomial probabilities, has 11 rows and 3 columns. The column headings from left to right are as follows. Lower x, lower f of x, upper F of x. Row 1. Lower x, 0, lower f of x, 0.00000, upper F of x, 0.00000. Row 2. Lower x, 1, lower f of x, 0.00000, upper f of x, 0.00000. Row 3. Lower x, 2, lower f of x, 0.00007, upper F of x, 0.00008. Row 4. Lower x, 3, lower f of x, 0.00079, upper F of x, 0.00086. Row 5. Lower x, 4, lower f of x, 0.00551, upper F of x, 0.00637. Row 6. Lower x, 5, lower f of x, 0.02642, upper F of x, 0.03279. Row 7. Lower x, 6, lower f of x, 0.08808, upper F of x, 0.12087. Row 8. Lower x, 7, lower f of x, 0.20133, upper F of x, 0.32220. Row 9. Lower x, 8, lower f of x, 0.30199, upper F of x, 0.62419. Row 10. Lower x, 9, lower f of x, 0.26844, upper F of x, 0.89263. Row 11. Lower x, 10, lower f of x, 0.10737, upper F of x, 1.00000. The bar graph titled, binominal distribution, plots the values of f of x versus x. The horizontal axis ranges from 0 to 10 in increments of 1, and the vertical axis ranges from 0.00000 to 0.40000 in increments of 0.10000. The data are as follows. (0, 0), (1, 0), (2, ), (3, 0), (4, 0.00551), (5, 0.02642), (6, 0.08808), (7, 0.20133), (8, 0.30199), (9, 0.26844), and (10, 0.10737). All values are estimated. The text on the left side of the spreadsheet reads, example of negatively skewed distribution."/>
          <p:cNvPicPr preferRelativeResize="0"/>
          <p:nvPr/>
        </p:nvPicPr>
        <p:blipFill rotWithShape="1">
          <a:blip r:embed="rId3">
            <a:alphaModFix/>
          </a:blip>
          <a:srcRect/>
          <a:stretch/>
        </p:blipFill>
        <p:spPr>
          <a:xfrm>
            <a:off x="861431" y="3252094"/>
            <a:ext cx="7421138" cy="280440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8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Poisson Distribution</a:t>
            </a:r>
            <a:endParaRPr sz="3600" b="1" i="0" u="none" strike="noStrike" cap="none">
              <a:solidFill>
                <a:srgbClr val="007FA3"/>
              </a:solidFill>
              <a:latin typeface="Arial"/>
              <a:ea typeface="Arial"/>
              <a:cs typeface="Arial"/>
              <a:sym typeface="Arial"/>
            </a:endParaRPr>
          </a:p>
        </p:txBody>
      </p:sp>
      <p:sp>
        <p:nvSpPr>
          <p:cNvPr id="907" name="Google Shape;907;p88"/>
          <p:cNvSpPr txBox="1">
            <a:spLocks noGrp="1"/>
          </p:cNvSpPr>
          <p:nvPr>
            <p:ph type="body" idx="1"/>
          </p:nvPr>
        </p:nvSpPr>
        <p:spPr>
          <a:xfrm>
            <a:off x="457200" y="1600201"/>
            <a:ext cx="8229600" cy="1947671"/>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200"/>
              <a:buFont typeface="Arial"/>
              <a:buChar char="•"/>
            </a:pPr>
            <a:r>
              <a:rPr lang="en-US" sz="2200" b="0" i="0" u="none" strike="noStrike" cap="none">
                <a:solidFill>
                  <a:schemeClr val="dk1"/>
                </a:solidFill>
                <a:latin typeface="Arial"/>
                <a:ea typeface="Arial"/>
                <a:cs typeface="Arial"/>
                <a:sym typeface="Arial"/>
              </a:rPr>
              <a:t>Models the number of occurrences in some unit of measure (often time or distance).</a:t>
            </a:r>
            <a:endParaRPr sz="22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200"/>
              <a:buFont typeface="Arial"/>
              <a:buChar char="•"/>
            </a:pPr>
            <a:r>
              <a:rPr lang="en-US" sz="2200" b="0" i="0" u="none" strike="noStrike" cap="none">
                <a:solidFill>
                  <a:schemeClr val="dk1"/>
                </a:solidFill>
                <a:latin typeface="Arial"/>
                <a:ea typeface="Arial"/>
                <a:cs typeface="Arial"/>
                <a:sym typeface="Arial"/>
              </a:rPr>
              <a:t>There is no limit on the number of occurrences.</a:t>
            </a:r>
            <a:endParaRPr sz="2200">
              <a:latin typeface="Arial"/>
              <a:ea typeface="Arial"/>
              <a:cs typeface="Arial"/>
              <a:sym typeface="Arial"/>
            </a:endParaRPr>
          </a:p>
          <a:p>
            <a:pPr marL="256032" marR="0" lvl="0" indent="-256032" algn="l" rtl="0">
              <a:lnSpc>
                <a:spcPct val="100000"/>
              </a:lnSpc>
              <a:spcBef>
                <a:spcPts val="1500"/>
              </a:spcBef>
              <a:spcAft>
                <a:spcPts val="0"/>
              </a:spcAft>
              <a:buClr>
                <a:srgbClr val="007FA3"/>
              </a:buClr>
              <a:buSzPts val="2200"/>
              <a:buFont typeface="Arial"/>
              <a:buChar char="•"/>
            </a:pPr>
            <a:r>
              <a:rPr lang="en-US" sz="2200" b="0" i="0" u="none" strike="noStrike" cap="none">
                <a:solidFill>
                  <a:schemeClr val="dk1"/>
                </a:solidFill>
                <a:latin typeface="Arial"/>
                <a:ea typeface="Arial"/>
                <a:cs typeface="Arial"/>
                <a:sym typeface="Arial"/>
              </a:rPr>
              <a:t>The average number of occurrence per unit is a constant</a:t>
            </a:r>
            <a:endParaRPr sz="2200" b="0" i="0" u="none" strike="noStrike" cap="none">
              <a:solidFill>
                <a:schemeClr val="dk1"/>
              </a:solidFill>
              <a:latin typeface="Arial"/>
              <a:ea typeface="Arial"/>
              <a:cs typeface="Arial"/>
              <a:sym typeface="Arial"/>
            </a:endParaRPr>
          </a:p>
        </p:txBody>
      </p:sp>
      <p:sp>
        <p:nvSpPr>
          <p:cNvPr id="908" name="Google Shape;908;p88"/>
          <p:cNvSpPr txBox="1">
            <a:spLocks noGrp="1"/>
          </p:cNvSpPr>
          <p:nvPr>
            <p:ph type="body" idx="2"/>
          </p:nvPr>
        </p:nvSpPr>
        <p:spPr>
          <a:xfrm>
            <a:off x="724486" y="3629813"/>
            <a:ext cx="15240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200" b="0" i="0" u="none" strike="noStrike" cap="none">
                <a:solidFill>
                  <a:schemeClr val="dk1"/>
                </a:solidFill>
                <a:latin typeface="Arial"/>
                <a:ea typeface="Arial"/>
                <a:cs typeface="Arial"/>
                <a:sym typeface="Arial"/>
              </a:rPr>
              <a:t>denoted as</a:t>
            </a:r>
            <a:endParaRPr sz="2200">
              <a:latin typeface="Arial"/>
              <a:ea typeface="Arial"/>
              <a:cs typeface="Arial"/>
              <a:sym typeface="Arial"/>
            </a:endParaRPr>
          </a:p>
        </p:txBody>
      </p:sp>
      <p:pic>
        <p:nvPicPr>
          <p:cNvPr id="909" name="Google Shape;909;p88" descr="lambda."/>
          <p:cNvPicPr preferRelativeResize="0"/>
          <p:nvPr/>
        </p:nvPicPr>
        <p:blipFill rotWithShape="1">
          <a:blip r:embed="rId3">
            <a:alphaModFix/>
          </a:blip>
          <a:srcRect/>
          <a:stretch/>
        </p:blipFill>
        <p:spPr>
          <a:xfrm>
            <a:off x="2372518" y="3666389"/>
            <a:ext cx="254000" cy="279400"/>
          </a:xfrm>
          <a:prstGeom prst="rect">
            <a:avLst/>
          </a:prstGeom>
          <a:noFill/>
          <a:ln>
            <a:noFill/>
          </a:ln>
        </p:spPr>
      </p:pic>
      <p:sp>
        <p:nvSpPr>
          <p:cNvPr id="910" name="Google Shape;910;p88"/>
          <p:cNvSpPr txBox="1">
            <a:spLocks noGrp="1"/>
          </p:cNvSpPr>
          <p:nvPr>
            <p:ph type="body" idx="3"/>
          </p:nvPr>
        </p:nvSpPr>
        <p:spPr>
          <a:xfrm>
            <a:off x="457200" y="4132510"/>
            <a:ext cx="3814482" cy="574485"/>
          </a:xfrm>
          <a:prstGeom prst="rect">
            <a:avLst/>
          </a:prstGeom>
          <a:noFill/>
          <a:ln>
            <a:noFill/>
          </a:ln>
        </p:spPr>
        <p:txBody>
          <a:bodyPr spcFirstLastPara="1" wrap="square" lIns="0" tIns="0" rIns="0" bIns="0" anchor="t" anchorCtr="0">
            <a:noAutofit/>
          </a:bodyPr>
          <a:lstStyle/>
          <a:p>
            <a:pPr marL="256032" marR="0" lvl="0" indent="-255600" algn="l" rtl="0">
              <a:lnSpc>
                <a:spcPct val="100000"/>
              </a:lnSpc>
              <a:spcBef>
                <a:spcPts val="1500"/>
              </a:spcBef>
              <a:spcAft>
                <a:spcPts val="0"/>
              </a:spcAft>
              <a:buClr>
                <a:srgbClr val="007FA3"/>
              </a:buClr>
              <a:buSzPts val="2200"/>
              <a:buFont typeface="Arial"/>
              <a:buChar char="•"/>
            </a:pPr>
            <a:r>
              <a:rPr lang="en-US" sz="2200" b="0" i="0" u="none" strike="noStrike" cap="none">
                <a:solidFill>
                  <a:schemeClr val="dk1"/>
                </a:solidFill>
                <a:latin typeface="Arial"/>
                <a:ea typeface="Arial"/>
                <a:cs typeface="Arial"/>
                <a:sym typeface="Arial"/>
              </a:rPr>
              <a:t>Probability mass function:</a:t>
            </a:r>
            <a:endParaRPr sz="2200">
              <a:latin typeface="Arial"/>
              <a:ea typeface="Arial"/>
              <a:cs typeface="Arial"/>
              <a:sym typeface="Arial"/>
            </a:endParaRPr>
          </a:p>
        </p:txBody>
      </p:sp>
      <p:pic>
        <p:nvPicPr>
          <p:cNvPr id="911" name="Google Shape;911;p88" descr="f of x = start fraction e to the power of start expression negative lambda end expression times lambda to the x power over x factorial end fraction, f o r x = 0, 1, 2, ellipsis. Otherwise f of x = 0 and This equation is labeled, 5.16"/>
          <p:cNvPicPr preferRelativeResize="0"/>
          <p:nvPr/>
        </p:nvPicPr>
        <p:blipFill rotWithShape="1">
          <a:blip r:embed="rId4">
            <a:alphaModFix/>
          </a:blip>
          <a:srcRect/>
          <a:stretch/>
        </p:blipFill>
        <p:spPr>
          <a:xfrm>
            <a:off x="1015810" y="4796039"/>
            <a:ext cx="4021707" cy="820113"/>
          </a:xfrm>
          <a:prstGeom prst="rect">
            <a:avLst/>
          </a:prstGeom>
          <a:noFill/>
          <a:ln>
            <a:noFill/>
          </a:ln>
        </p:spPr>
      </p:pic>
      <p:sp>
        <p:nvSpPr>
          <p:cNvPr id="912" name="Google Shape;912;p88"/>
          <p:cNvSpPr txBox="1">
            <a:spLocks noGrp="1"/>
          </p:cNvSpPr>
          <p:nvPr>
            <p:ph type="body" idx="4"/>
          </p:nvPr>
        </p:nvSpPr>
        <p:spPr>
          <a:xfrm>
            <a:off x="457200" y="5705197"/>
            <a:ext cx="2366682" cy="564115"/>
          </a:xfrm>
          <a:prstGeom prst="rect">
            <a:avLst/>
          </a:prstGeom>
          <a:noFill/>
          <a:ln>
            <a:noFill/>
          </a:ln>
        </p:spPr>
        <p:txBody>
          <a:bodyPr spcFirstLastPara="1" wrap="square" lIns="0" tIns="0" rIns="0" bIns="0" anchor="t" anchorCtr="0">
            <a:noAutofit/>
          </a:bodyPr>
          <a:lstStyle/>
          <a:p>
            <a:pPr marL="256032" marR="0" lvl="0" indent="-255600" algn="l" rtl="0">
              <a:lnSpc>
                <a:spcPct val="100000"/>
              </a:lnSpc>
              <a:spcBef>
                <a:spcPts val="1500"/>
              </a:spcBef>
              <a:spcAft>
                <a:spcPts val="0"/>
              </a:spcAft>
              <a:buClr>
                <a:srgbClr val="007FA3"/>
              </a:buClr>
              <a:buSzPts val="2200"/>
              <a:buFont typeface="Arial"/>
              <a:buChar char="•"/>
            </a:pPr>
            <a:r>
              <a:rPr lang="en-US" sz="2200" b="0" i="0" u="none" strike="noStrike" cap="none">
                <a:solidFill>
                  <a:schemeClr val="dk1"/>
                </a:solidFill>
                <a:latin typeface="Arial"/>
                <a:ea typeface="Arial"/>
                <a:cs typeface="Arial"/>
                <a:sym typeface="Arial"/>
              </a:rPr>
              <a:t>Expected value</a:t>
            </a:r>
            <a:endParaRPr sz="2200">
              <a:latin typeface="Arial"/>
              <a:ea typeface="Arial"/>
              <a:cs typeface="Arial"/>
              <a:sym typeface="Arial"/>
            </a:endParaRPr>
          </a:p>
        </p:txBody>
      </p:sp>
      <p:pic>
        <p:nvPicPr>
          <p:cNvPr id="913" name="Google Shape;913;p88" descr="= lambda. Variance = lambda."/>
          <p:cNvPicPr preferRelativeResize="0"/>
          <p:nvPr/>
        </p:nvPicPr>
        <p:blipFill rotWithShape="1">
          <a:blip r:embed="rId5">
            <a:alphaModFix/>
          </a:blip>
          <a:srcRect/>
          <a:stretch/>
        </p:blipFill>
        <p:spPr>
          <a:xfrm>
            <a:off x="2936790" y="5946224"/>
            <a:ext cx="2070100" cy="304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8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5.31: Computing Poisson Probabilities</a:t>
            </a:r>
            <a:endParaRPr sz="3600" b="1" i="0" u="none" strike="noStrike" cap="none">
              <a:solidFill>
                <a:srgbClr val="007FA3"/>
              </a:solidFill>
              <a:latin typeface="Arial"/>
              <a:ea typeface="Arial"/>
              <a:cs typeface="Arial"/>
              <a:sym typeface="Arial"/>
            </a:endParaRPr>
          </a:p>
        </p:txBody>
      </p:sp>
      <p:sp>
        <p:nvSpPr>
          <p:cNvPr id="919" name="Google Shape;919;p89"/>
          <p:cNvSpPr txBox="1">
            <a:spLocks noGrp="1"/>
          </p:cNvSpPr>
          <p:nvPr>
            <p:ph type="body" idx="1"/>
          </p:nvPr>
        </p:nvSpPr>
        <p:spPr>
          <a:xfrm>
            <a:off x="457200" y="1600201"/>
            <a:ext cx="8229600" cy="585215"/>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Suppose the average number of customers arriving at a</a:t>
            </a:r>
            <a:endParaRPr>
              <a:latin typeface="Arial"/>
              <a:ea typeface="Arial"/>
              <a:cs typeface="Arial"/>
              <a:sym typeface="Arial"/>
            </a:endParaRPr>
          </a:p>
        </p:txBody>
      </p:sp>
      <p:sp>
        <p:nvSpPr>
          <p:cNvPr id="920" name="Google Shape;920;p89"/>
          <p:cNvSpPr txBox="1">
            <a:spLocks noGrp="1"/>
          </p:cNvSpPr>
          <p:nvPr>
            <p:ph type="body" idx="2"/>
          </p:nvPr>
        </p:nvSpPr>
        <p:spPr>
          <a:xfrm>
            <a:off x="728706" y="2257686"/>
            <a:ext cx="5334000" cy="35444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400" b="0" i="0" u="none" strike="noStrike" cap="none">
                <a:solidFill>
                  <a:schemeClr val="dk1"/>
                </a:solidFill>
                <a:latin typeface="Arial"/>
                <a:ea typeface="Arial"/>
                <a:cs typeface="Arial"/>
                <a:sym typeface="Arial"/>
              </a:rPr>
              <a:t>Subway restaurant during lunch hour is</a:t>
            </a:r>
            <a:endParaRPr>
              <a:latin typeface="Arial"/>
              <a:ea typeface="Arial"/>
              <a:cs typeface="Arial"/>
              <a:sym typeface="Arial"/>
            </a:endParaRPr>
          </a:p>
        </p:txBody>
      </p:sp>
      <p:pic>
        <p:nvPicPr>
          <p:cNvPr id="921" name="Google Shape;921;p89" descr="lambda = 12"/>
          <p:cNvPicPr preferRelativeResize="0"/>
          <p:nvPr/>
        </p:nvPicPr>
        <p:blipFill rotWithShape="1">
          <a:blip r:embed="rId3">
            <a:alphaModFix/>
          </a:blip>
          <a:srcRect/>
          <a:stretch/>
        </p:blipFill>
        <p:spPr>
          <a:xfrm>
            <a:off x="6146203" y="2314443"/>
            <a:ext cx="800100" cy="279400"/>
          </a:xfrm>
          <a:prstGeom prst="rect">
            <a:avLst/>
          </a:prstGeom>
          <a:noFill/>
          <a:ln>
            <a:noFill/>
          </a:ln>
        </p:spPr>
      </p:pic>
      <p:sp>
        <p:nvSpPr>
          <p:cNvPr id="922" name="Google Shape;922;p89"/>
          <p:cNvSpPr txBox="1">
            <a:spLocks noGrp="1"/>
          </p:cNvSpPr>
          <p:nvPr>
            <p:ph type="body" idx="3"/>
          </p:nvPr>
        </p:nvSpPr>
        <p:spPr>
          <a:xfrm>
            <a:off x="7020656" y="2240544"/>
            <a:ext cx="1314861" cy="38073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sz="2400">
                <a:latin typeface="Arial"/>
                <a:ea typeface="Arial"/>
                <a:cs typeface="Arial"/>
                <a:sym typeface="Arial"/>
              </a:rPr>
              <a:t>per hour.</a:t>
            </a:r>
            <a:endParaRPr sz="2400">
              <a:latin typeface="Arial"/>
              <a:ea typeface="Arial"/>
              <a:cs typeface="Arial"/>
              <a:sym typeface="Arial"/>
            </a:endParaRPr>
          </a:p>
        </p:txBody>
      </p:sp>
      <p:sp>
        <p:nvSpPr>
          <p:cNvPr id="923" name="Google Shape;923;p89"/>
          <p:cNvSpPr txBox="1">
            <a:spLocks noGrp="1"/>
          </p:cNvSpPr>
          <p:nvPr>
            <p:ph type="body" idx="4"/>
          </p:nvPr>
        </p:nvSpPr>
        <p:spPr>
          <a:xfrm>
            <a:off x="457200" y="2710688"/>
            <a:ext cx="8229600" cy="976238"/>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The probability that exactly </a:t>
            </a:r>
            <a:r>
              <a:rPr lang="en-US" sz="2400" b="0" i="1" u="none" strike="noStrike" cap="none">
                <a:solidFill>
                  <a:schemeClr val="dk1"/>
                </a:solidFill>
                <a:latin typeface="Arial"/>
                <a:ea typeface="Arial"/>
                <a:cs typeface="Arial"/>
                <a:sym typeface="Arial"/>
              </a:rPr>
              <a:t>x </a:t>
            </a:r>
            <a:r>
              <a:rPr lang="en-US" sz="2400" b="0" i="0" u="none" strike="noStrike" cap="none">
                <a:solidFill>
                  <a:schemeClr val="dk1"/>
                </a:solidFill>
                <a:latin typeface="Arial"/>
                <a:ea typeface="Arial"/>
                <a:cs typeface="Arial"/>
                <a:sym typeface="Arial"/>
              </a:rPr>
              <a:t>customers arrive during the hour is given by the Poisson distribution with a mean of 12.</a:t>
            </a:r>
            <a:endParaRPr sz="2400" b="0" i="0" u="none" strike="noStrike" cap="none">
              <a:solidFill>
                <a:schemeClr val="dk1"/>
              </a:solidFill>
              <a:latin typeface="Arial"/>
              <a:ea typeface="Arial"/>
              <a:cs typeface="Arial"/>
              <a:sym typeface="Arial"/>
            </a:endParaRPr>
          </a:p>
        </p:txBody>
      </p:sp>
      <p:pic>
        <p:nvPicPr>
          <p:cNvPr id="924" name="Google Shape;924;p89" descr="f of x = start fraction e to the negative 12 power 12 to the x power over x factorial end fraction, for x = 0, 1, 2, ellipsis. Otherwise, f of x = 0."/>
          <p:cNvPicPr preferRelativeResize="0"/>
          <p:nvPr/>
        </p:nvPicPr>
        <p:blipFill rotWithShape="1">
          <a:blip r:embed="rId4">
            <a:alphaModFix/>
          </a:blip>
          <a:srcRect/>
          <a:stretch/>
        </p:blipFill>
        <p:spPr>
          <a:xfrm>
            <a:off x="1885950" y="3785483"/>
            <a:ext cx="5372100" cy="1320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9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Excel Poisson Distribution Function</a:t>
            </a:r>
            <a:endParaRPr>
              <a:latin typeface="Arial"/>
              <a:ea typeface="Arial"/>
              <a:cs typeface="Arial"/>
              <a:sym typeface="Arial"/>
            </a:endParaRPr>
          </a:p>
        </p:txBody>
      </p:sp>
      <p:pic>
        <p:nvPicPr>
          <p:cNvPr id="930" name="Google Shape;930;p90" descr="= POISSON period D I S T left parenthesis x comma mean comma cumulative right parenthesis"/>
          <p:cNvPicPr preferRelativeResize="0"/>
          <p:nvPr/>
        </p:nvPicPr>
        <p:blipFill rotWithShape="1">
          <a:blip r:embed="rId3">
            <a:alphaModFix/>
          </a:blip>
          <a:srcRect/>
          <a:stretch/>
        </p:blipFill>
        <p:spPr>
          <a:xfrm>
            <a:off x="1504950" y="2067081"/>
            <a:ext cx="6134100" cy="393700"/>
          </a:xfrm>
          <a:prstGeom prst="rect">
            <a:avLst/>
          </a:prstGeom>
          <a:noFill/>
          <a:ln>
            <a:noFill/>
          </a:ln>
        </p:spPr>
      </p:pic>
      <p:sp>
        <p:nvSpPr>
          <p:cNvPr id="931" name="Google Shape;931;p90"/>
          <p:cNvSpPr txBox="1">
            <a:spLocks noGrp="1"/>
          </p:cNvSpPr>
          <p:nvPr>
            <p:ph type="body" idx="4294967295"/>
          </p:nvPr>
        </p:nvSpPr>
        <p:spPr>
          <a:xfrm>
            <a:off x="457200" y="2591804"/>
            <a:ext cx="8229600" cy="1522995"/>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If cumulative is set to true, then this function will provide cumulative probabilities; otherwise the default is false, and it provides values of</a:t>
            </a:r>
            <a:endParaRPr b="0" i="0" u="none" strike="noStrike" cap="none">
              <a:solidFill>
                <a:schemeClr val="dk1"/>
              </a:solidFill>
              <a:latin typeface="Arial"/>
              <a:ea typeface="Arial"/>
              <a:cs typeface="Arial"/>
              <a:sym typeface="Arial"/>
            </a:endParaRPr>
          </a:p>
        </p:txBody>
      </p:sp>
      <p:sp>
        <p:nvSpPr>
          <p:cNvPr id="932" name="Google Shape;932;p90"/>
          <p:cNvSpPr txBox="1">
            <a:spLocks noGrp="1"/>
          </p:cNvSpPr>
          <p:nvPr>
            <p:ph type="body" idx="4294967295"/>
          </p:nvPr>
        </p:nvSpPr>
        <p:spPr>
          <a:xfrm>
            <a:off x="707368" y="4185618"/>
            <a:ext cx="4742456" cy="45924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b="0" i="0" u="none" strike="noStrike" cap="none">
                <a:solidFill>
                  <a:schemeClr val="dk1"/>
                </a:solidFill>
                <a:latin typeface="Arial"/>
                <a:ea typeface="Arial"/>
                <a:cs typeface="Arial"/>
                <a:sym typeface="Arial"/>
              </a:rPr>
              <a:t>the probability mass function,</a:t>
            </a:r>
            <a:endParaRPr b="0" i="0" u="none" strike="noStrike" cap="none">
              <a:solidFill>
                <a:schemeClr val="dk1"/>
              </a:solidFill>
              <a:latin typeface="Arial"/>
              <a:ea typeface="Arial"/>
              <a:cs typeface="Arial"/>
              <a:sym typeface="Arial"/>
            </a:endParaRPr>
          </a:p>
        </p:txBody>
      </p:sp>
      <p:pic>
        <p:nvPicPr>
          <p:cNvPr id="933" name="Google Shape;933;p90" descr="f of x."/>
          <p:cNvPicPr preferRelativeResize="0"/>
          <p:nvPr/>
        </p:nvPicPr>
        <p:blipFill rotWithShape="1">
          <a:blip r:embed="rId4">
            <a:alphaModFix/>
          </a:blip>
          <a:srcRect/>
          <a:stretch/>
        </p:blipFill>
        <p:spPr>
          <a:xfrm>
            <a:off x="5513832" y="4245822"/>
            <a:ext cx="774700" cy="393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5.3:  Applying the Combinations Formula</a:t>
            </a:r>
            <a:endParaRPr>
              <a:latin typeface="Arial"/>
              <a:ea typeface="Arial"/>
              <a:cs typeface="Arial"/>
              <a:sym typeface="Arial"/>
            </a:endParaRPr>
          </a:p>
        </p:txBody>
      </p:sp>
      <p:sp>
        <p:nvSpPr>
          <p:cNvPr id="273" name="Google Shape;273;p28"/>
          <p:cNvSpPr txBox="1">
            <a:spLocks noGrp="1"/>
          </p:cNvSpPr>
          <p:nvPr>
            <p:ph type="body" idx="1"/>
          </p:nvPr>
        </p:nvSpPr>
        <p:spPr>
          <a:xfrm>
            <a:off x="457200" y="1600201"/>
            <a:ext cx="8229600" cy="1291046"/>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In Example 5.2, the number of ways of selecting three students from a group of five is</a:t>
            </a:r>
            <a:endParaRPr>
              <a:latin typeface="Arial"/>
              <a:ea typeface="Arial"/>
              <a:cs typeface="Arial"/>
              <a:sym typeface="Arial"/>
            </a:endParaRPr>
          </a:p>
        </p:txBody>
      </p:sp>
      <p:pic>
        <p:nvPicPr>
          <p:cNvPr id="274" name="Google Shape;274;p28" descr="C of 3, 5 = a 2 by 1 matrix with row elements as follows. Row 1, 5. Row 2, 3. = start fraction 5 factorial over 3 factorial left parenthesis 5 minus 3 right parenthesis factorial. = start fraction 5 times 4 times 3 times 2 times 1 over 3 times 2 times 1 times 2 times 1 end fraction = 10"/>
          <p:cNvPicPr preferRelativeResize="0"/>
          <p:nvPr/>
        </p:nvPicPr>
        <p:blipFill rotWithShape="1">
          <a:blip r:embed="rId3">
            <a:alphaModFix/>
          </a:blip>
          <a:srcRect/>
          <a:stretch/>
        </p:blipFill>
        <p:spPr>
          <a:xfrm>
            <a:off x="711200" y="3178175"/>
            <a:ext cx="7721600" cy="965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9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5.32: Using Excel’s Poisson Distribution Function</a:t>
            </a:r>
            <a:endParaRPr sz="3600" b="1" i="0" u="none" strike="noStrike" cap="none">
              <a:solidFill>
                <a:srgbClr val="007FA3"/>
              </a:solidFill>
              <a:latin typeface="Arial"/>
              <a:ea typeface="Arial"/>
              <a:cs typeface="Arial"/>
              <a:sym typeface="Arial"/>
            </a:endParaRPr>
          </a:p>
        </p:txBody>
      </p:sp>
      <p:sp>
        <p:nvSpPr>
          <p:cNvPr id="939" name="Google Shape;939;p91"/>
          <p:cNvSpPr txBox="1">
            <a:spLocks noGrp="1"/>
          </p:cNvSpPr>
          <p:nvPr>
            <p:ph type="body" idx="1"/>
          </p:nvPr>
        </p:nvSpPr>
        <p:spPr>
          <a:xfrm>
            <a:off x="457200" y="1600201"/>
            <a:ext cx="838200" cy="521207"/>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With</a:t>
            </a:r>
            <a:endParaRPr>
              <a:latin typeface="Arial"/>
              <a:ea typeface="Arial"/>
              <a:cs typeface="Arial"/>
              <a:sym typeface="Arial"/>
            </a:endParaRPr>
          </a:p>
        </p:txBody>
      </p:sp>
      <p:pic>
        <p:nvPicPr>
          <p:cNvPr id="940" name="Google Shape;940;p91" descr="Lambda = 12,"/>
          <p:cNvPicPr preferRelativeResize="0"/>
          <p:nvPr/>
        </p:nvPicPr>
        <p:blipFill rotWithShape="1">
          <a:blip r:embed="rId3">
            <a:alphaModFix/>
          </a:blip>
          <a:srcRect/>
          <a:stretch/>
        </p:blipFill>
        <p:spPr>
          <a:xfrm>
            <a:off x="1370330" y="1842008"/>
            <a:ext cx="774700" cy="279400"/>
          </a:xfrm>
          <a:prstGeom prst="rect">
            <a:avLst/>
          </a:prstGeom>
          <a:noFill/>
          <a:ln>
            <a:noFill/>
          </a:ln>
        </p:spPr>
      </p:pic>
      <p:sp>
        <p:nvSpPr>
          <p:cNvPr id="941" name="Google Shape;941;p91"/>
          <p:cNvSpPr txBox="1">
            <a:spLocks noGrp="1"/>
          </p:cNvSpPr>
          <p:nvPr>
            <p:ph type="body" idx="2"/>
          </p:nvPr>
        </p:nvSpPr>
        <p:spPr>
          <a:xfrm>
            <a:off x="2219960" y="1811787"/>
            <a:ext cx="3083560" cy="30962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chemeClr val="dk1"/>
                </a:solidFill>
                <a:latin typeface="Arial"/>
                <a:ea typeface="Arial"/>
                <a:cs typeface="Arial"/>
                <a:sym typeface="Arial"/>
              </a:rPr>
              <a:t>the probability that </a:t>
            </a:r>
            <a:r>
              <a:rPr lang="en-US" sz="2000" b="0" i="1" u="none" strike="noStrike" cap="none">
                <a:solidFill>
                  <a:schemeClr val="dk1"/>
                </a:solidFill>
                <a:latin typeface="Arial"/>
                <a:ea typeface="Arial"/>
                <a:cs typeface="Arial"/>
                <a:sym typeface="Arial"/>
              </a:rPr>
              <a:t>X</a:t>
            </a:r>
            <a:r>
              <a:rPr lang="en-US" sz="2000" b="0" i="0" u="none" strike="noStrike" cap="none">
                <a:solidFill>
                  <a:schemeClr val="dk1"/>
                </a:solidFill>
                <a:latin typeface="Arial"/>
                <a:ea typeface="Arial"/>
                <a:cs typeface="Arial"/>
                <a:sym typeface="Arial"/>
              </a:rPr>
              <a:t> = 1 is</a:t>
            </a:r>
            <a:endParaRPr sz="2000" b="0" i="0" u="none" strike="noStrike" cap="none">
              <a:solidFill>
                <a:schemeClr val="dk1"/>
              </a:solidFill>
              <a:latin typeface="Arial"/>
              <a:ea typeface="Arial"/>
              <a:cs typeface="Arial"/>
              <a:sym typeface="Arial"/>
            </a:endParaRPr>
          </a:p>
        </p:txBody>
      </p:sp>
      <p:pic>
        <p:nvPicPr>
          <p:cNvPr id="942" name="Google Shape;942;p91" descr="= POISSON period D I S T left parenthesis A 7 comma $B $3 comma FALSE right parenthesis = 0.00007"/>
          <p:cNvPicPr preferRelativeResize="0"/>
          <p:nvPr/>
        </p:nvPicPr>
        <p:blipFill rotWithShape="1">
          <a:blip r:embed="rId4">
            <a:alphaModFix/>
          </a:blip>
          <a:srcRect/>
          <a:stretch/>
        </p:blipFill>
        <p:spPr>
          <a:xfrm>
            <a:off x="1673225" y="2187575"/>
            <a:ext cx="4889500" cy="304800"/>
          </a:xfrm>
          <a:prstGeom prst="rect">
            <a:avLst/>
          </a:prstGeom>
          <a:noFill/>
          <a:ln>
            <a:noFill/>
          </a:ln>
        </p:spPr>
      </p:pic>
      <p:sp>
        <p:nvSpPr>
          <p:cNvPr id="943" name="Google Shape;943;p91"/>
          <p:cNvSpPr txBox="1">
            <a:spLocks noGrp="1"/>
          </p:cNvSpPr>
          <p:nvPr>
            <p:ph type="body" idx="4"/>
          </p:nvPr>
        </p:nvSpPr>
        <p:spPr>
          <a:xfrm>
            <a:off x="457200" y="2558846"/>
            <a:ext cx="2438400" cy="531826"/>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The probability that</a:t>
            </a:r>
            <a:endParaRPr>
              <a:latin typeface="Arial"/>
              <a:ea typeface="Arial"/>
              <a:cs typeface="Arial"/>
              <a:sym typeface="Arial"/>
            </a:endParaRPr>
          </a:p>
        </p:txBody>
      </p:sp>
      <p:pic>
        <p:nvPicPr>
          <p:cNvPr id="944" name="Google Shape;944;p91" descr="X is less than or equal to 4 is"/>
          <p:cNvPicPr preferRelativeResize="0"/>
          <p:nvPr/>
        </p:nvPicPr>
        <p:blipFill rotWithShape="1">
          <a:blip r:embed="rId5">
            <a:alphaModFix/>
          </a:blip>
          <a:srcRect/>
          <a:stretch/>
        </p:blipFill>
        <p:spPr>
          <a:xfrm>
            <a:off x="2976626" y="2794717"/>
            <a:ext cx="927100" cy="254000"/>
          </a:xfrm>
          <a:prstGeom prst="rect">
            <a:avLst/>
          </a:prstGeom>
          <a:noFill/>
          <a:ln>
            <a:noFill/>
          </a:ln>
        </p:spPr>
      </p:pic>
      <p:pic>
        <p:nvPicPr>
          <p:cNvPr id="945" name="Google Shape;945;p91" descr="= POISSON period D I S T left parenthesis A 10 comma $B $3 comma TRUE right parenthesis = 0.0060"/>
          <p:cNvPicPr preferRelativeResize="0"/>
          <p:nvPr/>
        </p:nvPicPr>
        <p:blipFill rotWithShape="1">
          <a:blip r:embed="rId6">
            <a:alphaModFix/>
          </a:blip>
          <a:srcRect/>
          <a:stretch/>
        </p:blipFill>
        <p:spPr>
          <a:xfrm>
            <a:off x="1660525" y="3157538"/>
            <a:ext cx="4940300" cy="304800"/>
          </a:xfrm>
          <a:prstGeom prst="rect">
            <a:avLst/>
          </a:prstGeom>
          <a:noFill/>
          <a:ln>
            <a:noFill/>
          </a:ln>
        </p:spPr>
      </p:pic>
      <p:pic>
        <p:nvPicPr>
          <p:cNvPr id="946" name="Google Shape;946;p91" descr="A spreadsheet displays a table and a bar graph. The text above the table reads, mean = 12. The table titled, Poisson probabilities, has 21 rows and 3 columns. The column headings from left to right are as follows. Lower x, f of x, upper F of x. The row entries are as follows. Row 1. Lower x, 0, lower f of x, 0.00001, upper F of x, 0.00001. Row 2. Lower x, 1, lower f of x, 0.00007, upper F of x, 0.00008. Row 3. Lower x, 2, lower f of x, 0.00044, upper F of x, 0.00052. Row 4. Lower x, 3, lower f of x, 0.00177, upper F of x, 0.00330. Row 5. Lower 4, lower f of x, 0.00531, upper F of x, 0.00760. Row 6. Lower x, 5, lower f of x, 0.01274, lower F of x, 0.02654. Row 7. Lower x, 6, lower f of x, 0.02548, upper F of x, 0.04582. Row 8. Lower x, 7, lower f of x, 0.4368, upper F of x, 0.08950. Row 9. Lower x, 8, lower f of x, 0.06552, upper F of x, 0.15503. Row 10. Lower x, 9, lower f of x, 0.08736, upper F of x, 0.24239. Row 11. Lower x, 10, lower f of x, 0.10484, upper F of x, 0.34723. Row 12. Lower x, 11, lower f of x, 0.11437, upper F of x, 0.46160. Row 13. Lower x, 12, lower f of x, 0.11437, upper F of x, 0.46160. Row 14. Lower x, 13, lower f of x, 0.10557, upper F of x, 0.68154. Row 15. Lower x, 14, lower f of x, 0.9049, upper F of x, 0.77202. Row 16. Lower x, 15, lower f of x, 0.07239, upper F of x, 0.84442. Row 17. Lower x, 16, lower f of x, 0.05429, upper F of x, 0.89871. Row 18. Lower x, 17, lower f of x, 0.03832, upper F of x, 0.93703. Row 19. Lower x, 18, lower f of x, 0.02555, upper F of x, 0.96258. Row 19. Lower x, 19, lower f of x, 0.01614, F of x, 0.97872. Row 20. Lower x, 20, lower f of x, 0.00968, upper F of x, 0.98840. The lower f of x values in row 2 and the upper F of x value in row 5 are highlighted. The graph titled, Poisson probabilities, plots f of x values versus x values. The horizontal axis ranges from 0 to 20 in increments of 1, and the vertical axis ranges from 0.00000 to 0.14000 in increments of 0.02000. The values are as follows. (0, 0), (1, 0), (2, 0), (3, 0.00177), (4, 0.00531), (5, 0.01274), (6, 0.02548), (7, 0.04368), (8, 0.06552), (9, 0.08736), (10, 0.10484), (11, 0.11437), (12, 0.11437), (13, 0.10557), (14, 0.0904), (15, 0.07239), (16, 0.05429), (17, 0.03832), (18, 0.02555), (19. 0.01614), and (20, 0.00968). All values are estimated."/>
          <p:cNvPicPr preferRelativeResize="0"/>
          <p:nvPr/>
        </p:nvPicPr>
        <p:blipFill rotWithShape="1">
          <a:blip r:embed="rId7">
            <a:alphaModFix/>
          </a:blip>
          <a:srcRect/>
          <a:stretch/>
        </p:blipFill>
        <p:spPr>
          <a:xfrm>
            <a:off x="2591888" y="3570065"/>
            <a:ext cx="3960224" cy="252426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92"/>
          <p:cNvSpPr txBox="1">
            <a:spLocks noGrp="1"/>
          </p:cNvSpPr>
          <p:nvPr>
            <p:ph type="title"/>
          </p:nvPr>
        </p:nvSpPr>
        <p:spPr>
          <a:xfrm>
            <a:off x="457200" y="215372"/>
            <a:ext cx="7848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Continuous Probability Distributions</a:t>
            </a:r>
            <a:endParaRPr sz="2000" b="0" i="0" u="none" strike="noStrike" cap="none">
              <a:solidFill>
                <a:srgbClr val="007FA3"/>
              </a:solidFill>
              <a:latin typeface="Arial"/>
              <a:ea typeface="Arial"/>
              <a:cs typeface="Arial"/>
              <a:sym typeface="Arial"/>
            </a:endParaRPr>
          </a:p>
        </p:txBody>
      </p:sp>
      <p:sp>
        <p:nvSpPr>
          <p:cNvPr id="952" name="Google Shape;952;p92"/>
          <p:cNvSpPr txBox="1">
            <a:spLocks noGrp="1"/>
          </p:cNvSpPr>
          <p:nvPr>
            <p:ph type="body" idx="1"/>
          </p:nvPr>
        </p:nvSpPr>
        <p:spPr>
          <a:xfrm>
            <a:off x="457200" y="1600201"/>
            <a:ext cx="8229600" cy="150875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800"/>
              <a:buFont typeface="Arial"/>
              <a:buChar char="•"/>
            </a:pPr>
            <a:r>
              <a:rPr lang="en-US" sz="2800" b="0" i="0" u="none" strike="noStrike" cap="none">
                <a:solidFill>
                  <a:schemeClr val="dk1"/>
                </a:solidFill>
                <a:latin typeface="Arial"/>
                <a:ea typeface="Arial"/>
                <a:cs typeface="Arial"/>
                <a:sym typeface="Arial"/>
              </a:rPr>
              <a:t>A </a:t>
            </a:r>
            <a:r>
              <a:rPr lang="en-US" sz="2800" b="1" i="0" u="none" strike="noStrike" cap="none">
                <a:solidFill>
                  <a:schemeClr val="dk1"/>
                </a:solidFill>
                <a:latin typeface="Arial"/>
                <a:ea typeface="Arial"/>
                <a:cs typeface="Arial"/>
                <a:sym typeface="Arial"/>
              </a:rPr>
              <a:t>probability density function </a:t>
            </a:r>
            <a:r>
              <a:rPr lang="en-US" sz="2800" b="0" i="0" u="none" strike="noStrike" cap="none">
                <a:solidFill>
                  <a:schemeClr val="dk1"/>
                </a:solidFill>
                <a:latin typeface="Arial"/>
                <a:ea typeface="Arial"/>
                <a:cs typeface="Arial"/>
                <a:sym typeface="Arial"/>
              </a:rPr>
              <a:t>is a mathematical function that characterizes a continuous random variable.</a:t>
            </a:r>
            <a:endParaRPr sz="2800" b="0" i="0" u="none" strike="noStrike" cap="none">
              <a:solidFill>
                <a:schemeClr val="dk1"/>
              </a:solidFill>
              <a:latin typeface="Arial"/>
              <a:ea typeface="Arial"/>
              <a:cs typeface="Arial"/>
              <a:sym typeface="Arial"/>
            </a:endParaRPr>
          </a:p>
        </p:txBody>
      </p:sp>
      <p:pic>
        <p:nvPicPr>
          <p:cNvPr id="953" name="Google Shape;953;p92" descr="A spreadsheet displays a table and a bar graph. The table has the following column headings from left to right. Change in D J I A, subjective probability. The row entries are as follows. Row 1. Negative 20.0%, 0.0050. Row 2. Negative 17.5%, 0.0159. Row 3. Negative 15.0%, 0.0250. Row 4. Negative 12.5%, 0.0334. Row 5. Negative 10.0%, 0.0403. Row 6. Negative 7.5%, 0.0584. Row 7. Negative 5.0%, 0.0750. Row 8. Negative 2.5%, 0.0884. Row 9. 0.0%, 0.1000. Row 10. 2.5%, 0.1134. Row 11. 5.0%, 0.1250. Row 12. 7.5%, 0.1084. Row 13. 10.0%, 0.0900. Row 14. 12.5%, 0.609. Row 15. 15.0%, 0.300. Row 16. 17.5%, 0.0209. Row 17. 20.0%, 0.0100. The bar graph plots probability versus outcome. The horizontal axis ranges from negative 20.0% to 20.0%. The vertical axis ranges from 0.0000 to 0.1400 in increments of 0.0200. The values are as follows (negative 20%, 0.0050), (negative 17.5%, 0.0159), (negative 15.0%, 0.0250), (negative 12.5%, 0.0334), (negative 10.0%, 0.0403), (negative 7.5%, 0.0584), (negative 5.0%, 0.0750), (negative 2.5%, 0.0884), (0.0%, 0.1000), (2.5%, 0.1134), (5.0%, 0.1250), (7.5%, 0.1084), (10.0%, 0.0900), (12.5%, 0.0609), (15.0%, 0.300), (17.5%, 0.0209), (20.0%, 0.0100). A curve passes through the top of the bins."/>
          <p:cNvPicPr preferRelativeResize="0"/>
          <p:nvPr/>
        </p:nvPicPr>
        <p:blipFill rotWithShape="1">
          <a:blip r:embed="rId3">
            <a:alphaModFix/>
          </a:blip>
          <a:srcRect/>
          <a:stretch/>
        </p:blipFill>
        <p:spPr>
          <a:xfrm>
            <a:off x="1843677" y="3253326"/>
            <a:ext cx="5456645" cy="285680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9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Properties of Continuous Probability Distributions</a:t>
            </a:r>
            <a:endParaRPr sz="2000" b="0" i="0" u="none" strike="noStrike" cap="none">
              <a:solidFill>
                <a:srgbClr val="007FA3"/>
              </a:solidFill>
              <a:latin typeface="Arial"/>
              <a:ea typeface="Arial"/>
              <a:cs typeface="Arial"/>
              <a:sym typeface="Arial"/>
            </a:endParaRPr>
          </a:p>
        </p:txBody>
      </p:sp>
      <p:sp>
        <p:nvSpPr>
          <p:cNvPr id="959" name="Google Shape;959;p93"/>
          <p:cNvSpPr txBox="1">
            <a:spLocks noGrp="1"/>
          </p:cNvSpPr>
          <p:nvPr>
            <p:ph type="body" idx="1"/>
          </p:nvPr>
        </p:nvSpPr>
        <p:spPr>
          <a:xfrm>
            <a:off x="457200" y="1600200"/>
            <a:ext cx="1764792" cy="585215"/>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Properties</a:t>
            </a:r>
            <a:endParaRPr sz="2400" b="0" i="0" u="none" strike="noStrike" cap="none">
              <a:solidFill>
                <a:schemeClr val="dk1"/>
              </a:solidFill>
              <a:latin typeface="Arial"/>
              <a:ea typeface="Arial"/>
              <a:cs typeface="Arial"/>
              <a:sym typeface="Arial"/>
            </a:endParaRPr>
          </a:p>
        </p:txBody>
      </p:sp>
      <p:sp>
        <p:nvSpPr>
          <p:cNvPr id="960" name="Google Shape;960;p93"/>
          <p:cNvSpPr txBox="1">
            <a:spLocks noGrp="1"/>
          </p:cNvSpPr>
          <p:nvPr>
            <p:ph type="body" idx="2"/>
          </p:nvPr>
        </p:nvSpPr>
        <p:spPr>
          <a:xfrm>
            <a:off x="457200" y="2247411"/>
            <a:ext cx="676656" cy="468357"/>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961" name="Google Shape;961;p93" descr="f of x is greater than or equal to 0."/>
          <p:cNvPicPr preferRelativeResize="0"/>
          <p:nvPr/>
        </p:nvPicPr>
        <p:blipFill rotWithShape="1">
          <a:blip r:embed="rId3">
            <a:alphaModFix/>
          </a:blip>
          <a:srcRect/>
          <a:stretch/>
        </p:blipFill>
        <p:spPr>
          <a:xfrm>
            <a:off x="1197867" y="2382012"/>
            <a:ext cx="1066800" cy="342900"/>
          </a:xfrm>
          <a:prstGeom prst="rect">
            <a:avLst/>
          </a:prstGeom>
          <a:noFill/>
          <a:ln>
            <a:noFill/>
          </a:ln>
        </p:spPr>
      </p:pic>
      <p:sp>
        <p:nvSpPr>
          <p:cNvPr id="962" name="Google Shape;962;p93"/>
          <p:cNvSpPr txBox="1">
            <a:spLocks noGrp="1"/>
          </p:cNvSpPr>
          <p:nvPr>
            <p:ph type="body" idx="3"/>
          </p:nvPr>
        </p:nvSpPr>
        <p:spPr>
          <a:xfrm>
            <a:off x="2346966" y="2327148"/>
            <a:ext cx="2409175" cy="392844"/>
          </a:xfrm>
          <a:prstGeom prst="rect">
            <a:avLst/>
          </a:prstGeom>
          <a:noFill/>
          <a:ln>
            <a:noFill/>
          </a:ln>
        </p:spPr>
        <p:txBody>
          <a:bodyPr spcFirstLastPara="1" wrap="square" lIns="0" tIns="0" rIns="0" bIns="0" anchor="t" anchorCtr="0">
            <a:noAutofit/>
          </a:bodyPr>
          <a:lstStyle/>
          <a:p>
            <a:pPr marL="255600" marR="0" lvl="1" indent="-255600" algn="l" rtl="0">
              <a:lnSpc>
                <a:spcPct val="100000"/>
              </a:lnSpc>
              <a:spcBef>
                <a:spcPts val="0"/>
              </a:spcBef>
              <a:spcAft>
                <a:spcPts val="0"/>
              </a:spcAft>
              <a:buClr>
                <a:srgbClr val="007FA3"/>
              </a:buClr>
              <a:buSzPts val="2000"/>
              <a:buFont typeface="Arial"/>
              <a:buNone/>
            </a:pPr>
            <a:r>
              <a:rPr lang="en-US" sz="2400" b="0" i="0" u="none" strike="noStrike" cap="none">
                <a:solidFill>
                  <a:schemeClr val="dk1"/>
                </a:solidFill>
                <a:latin typeface="Arial"/>
                <a:ea typeface="Arial"/>
                <a:cs typeface="Arial"/>
                <a:sym typeface="Arial"/>
              </a:rPr>
              <a:t>for all values of </a:t>
            </a:r>
            <a:r>
              <a:rPr lang="en-US" sz="2400" b="0" i="1" u="none" strike="noStrike" cap="none">
                <a:solidFill>
                  <a:schemeClr val="dk1"/>
                </a:solidFill>
                <a:latin typeface="Arial"/>
                <a:ea typeface="Arial"/>
                <a:cs typeface="Arial"/>
                <a:sym typeface="Arial"/>
              </a:rPr>
              <a:t>x</a:t>
            </a:r>
            <a:endParaRPr sz="2400">
              <a:latin typeface="Arial"/>
              <a:ea typeface="Arial"/>
              <a:cs typeface="Arial"/>
              <a:sym typeface="Arial"/>
            </a:endParaRPr>
          </a:p>
        </p:txBody>
      </p:sp>
      <p:sp>
        <p:nvSpPr>
          <p:cNvPr id="963" name="Google Shape;963;p93"/>
          <p:cNvSpPr txBox="1">
            <a:spLocks noGrp="1"/>
          </p:cNvSpPr>
          <p:nvPr>
            <p:ph type="body" idx="4"/>
          </p:nvPr>
        </p:nvSpPr>
        <p:spPr>
          <a:xfrm>
            <a:off x="457200" y="2800624"/>
            <a:ext cx="8229600" cy="454151"/>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Total area under the density function equals 1.</a:t>
            </a:r>
            <a:endParaRPr sz="2400" b="0" i="0" u="none" strike="noStrike" cap="none">
              <a:solidFill>
                <a:schemeClr val="dk1"/>
              </a:solidFill>
              <a:latin typeface="Arial"/>
              <a:ea typeface="Arial"/>
              <a:cs typeface="Arial"/>
              <a:sym typeface="Arial"/>
            </a:endParaRPr>
          </a:p>
        </p:txBody>
      </p:sp>
      <p:sp>
        <p:nvSpPr>
          <p:cNvPr id="964" name="Google Shape;964;p93"/>
          <p:cNvSpPr txBox="1">
            <a:spLocks noGrp="1"/>
          </p:cNvSpPr>
          <p:nvPr>
            <p:ph type="body" idx="5"/>
          </p:nvPr>
        </p:nvSpPr>
        <p:spPr>
          <a:xfrm>
            <a:off x="457200" y="3330487"/>
            <a:ext cx="740667" cy="428186"/>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965" name="Google Shape;965;p93" descr="P of start expression upper X = lower x end expression = 0"/>
          <p:cNvPicPr preferRelativeResize="0"/>
          <p:nvPr/>
        </p:nvPicPr>
        <p:blipFill rotWithShape="1">
          <a:blip r:embed="rId4">
            <a:alphaModFix/>
          </a:blip>
          <a:srcRect/>
          <a:stretch/>
        </p:blipFill>
        <p:spPr>
          <a:xfrm>
            <a:off x="1271019" y="3494244"/>
            <a:ext cx="1638300" cy="342900"/>
          </a:xfrm>
          <a:prstGeom prst="rect">
            <a:avLst/>
          </a:prstGeom>
          <a:noFill/>
          <a:ln>
            <a:noFill/>
          </a:ln>
        </p:spPr>
      </p:pic>
      <p:sp>
        <p:nvSpPr>
          <p:cNvPr id="966" name="Google Shape;966;p93"/>
          <p:cNvSpPr txBox="1">
            <a:spLocks noGrp="1"/>
          </p:cNvSpPr>
          <p:nvPr>
            <p:ph type="body" idx="6"/>
          </p:nvPr>
        </p:nvSpPr>
        <p:spPr>
          <a:xfrm>
            <a:off x="457200" y="3834384"/>
            <a:ext cx="8229600" cy="472439"/>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Probabilities are only defined over intervals.</a:t>
            </a:r>
            <a:endParaRPr sz="2400">
              <a:latin typeface="Arial"/>
              <a:ea typeface="Arial"/>
              <a:cs typeface="Arial"/>
              <a:sym typeface="Arial"/>
            </a:endParaRPr>
          </a:p>
        </p:txBody>
      </p:sp>
      <p:sp>
        <p:nvSpPr>
          <p:cNvPr id="967" name="Google Shape;967;p93"/>
          <p:cNvSpPr txBox="1">
            <a:spLocks noGrp="1"/>
          </p:cNvSpPr>
          <p:nvPr>
            <p:ph type="body" idx="7"/>
          </p:nvPr>
        </p:nvSpPr>
        <p:spPr>
          <a:xfrm>
            <a:off x="457200" y="4372750"/>
            <a:ext cx="676656" cy="470310"/>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968" name="Google Shape;968;p93" descr="P of start expression a is less than or equal to X is less than or equal to b end expression"/>
          <p:cNvPicPr preferRelativeResize="0"/>
          <p:nvPr/>
        </p:nvPicPr>
        <p:blipFill rotWithShape="1">
          <a:blip r:embed="rId5">
            <a:alphaModFix/>
          </a:blip>
          <a:srcRect/>
          <a:stretch/>
        </p:blipFill>
        <p:spPr>
          <a:xfrm>
            <a:off x="1210567" y="4543897"/>
            <a:ext cx="1625600" cy="342900"/>
          </a:xfrm>
          <a:prstGeom prst="rect">
            <a:avLst/>
          </a:prstGeom>
          <a:noFill/>
          <a:ln>
            <a:noFill/>
          </a:ln>
        </p:spPr>
      </p:pic>
      <p:sp>
        <p:nvSpPr>
          <p:cNvPr id="969" name="Google Shape;969;p93"/>
          <p:cNvSpPr txBox="1">
            <a:spLocks noGrp="1"/>
          </p:cNvSpPr>
          <p:nvPr>
            <p:ph type="body" idx="8"/>
          </p:nvPr>
        </p:nvSpPr>
        <p:spPr>
          <a:xfrm>
            <a:off x="2936751" y="4493605"/>
            <a:ext cx="5750049" cy="4023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400" b="0" i="0" u="none" strike="noStrike" cap="none">
                <a:solidFill>
                  <a:schemeClr val="dk1"/>
                </a:solidFill>
                <a:latin typeface="Arial"/>
                <a:ea typeface="Arial"/>
                <a:cs typeface="Arial"/>
                <a:sym typeface="Arial"/>
              </a:rPr>
              <a:t>is the area under the density function</a:t>
            </a:r>
            <a:endParaRPr sz="2400">
              <a:latin typeface="Arial"/>
              <a:ea typeface="Arial"/>
              <a:cs typeface="Arial"/>
              <a:sym typeface="Arial"/>
            </a:endParaRPr>
          </a:p>
        </p:txBody>
      </p:sp>
      <p:sp>
        <p:nvSpPr>
          <p:cNvPr id="970" name="Google Shape;970;p93"/>
          <p:cNvSpPr txBox="1">
            <a:spLocks noGrp="1"/>
          </p:cNvSpPr>
          <p:nvPr>
            <p:ph type="body" idx="9"/>
          </p:nvPr>
        </p:nvSpPr>
        <p:spPr>
          <a:xfrm>
            <a:off x="1210567" y="4968099"/>
            <a:ext cx="2493686" cy="39654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sz="2400">
                <a:solidFill>
                  <a:srgbClr val="000000"/>
                </a:solidFill>
                <a:latin typeface="Arial"/>
                <a:ea typeface="Arial"/>
                <a:cs typeface="Arial"/>
                <a:sym typeface="Arial"/>
              </a:rPr>
              <a:t>between </a:t>
            </a:r>
            <a:r>
              <a:rPr lang="en-US" sz="2400" i="1">
                <a:solidFill>
                  <a:srgbClr val="000000"/>
                </a:solidFill>
                <a:latin typeface="Arial"/>
                <a:ea typeface="Arial"/>
                <a:cs typeface="Arial"/>
                <a:sym typeface="Arial"/>
              </a:rPr>
              <a:t>a</a:t>
            </a:r>
            <a:r>
              <a:rPr lang="en-US" sz="2400">
                <a:solidFill>
                  <a:srgbClr val="000000"/>
                </a:solidFill>
                <a:latin typeface="Arial"/>
                <a:ea typeface="Arial"/>
                <a:cs typeface="Arial"/>
                <a:sym typeface="Arial"/>
              </a:rPr>
              <a:t> and </a:t>
            </a:r>
            <a:r>
              <a:rPr lang="en-US" sz="2400" i="1">
                <a:solidFill>
                  <a:srgbClr val="000000"/>
                </a:solidFill>
                <a:latin typeface="Arial"/>
                <a:ea typeface="Arial"/>
                <a:cs typeface="Arial"/>
                <a:sym typeface="Arial"/>
              </a:rPr>
              <a:t>b</a:t>
            </a:r>
            <a:r>
              <a:rPr lang="en-US" sz="2400">
                <a:solidFill>
                  <a:srgbClr val="000000"/>
                </a:solidFill>
                <a:latin typeface="Arial"/>
                <a:ea typeface="Arial"/>
                <a:cs typeface="Arial"/>
                <a:sym typeface="Arial"/>
              </a:rPr>
              <a:t>.</a:t>
            </a:r>
            <a:endParaRPr/>
          </a:p>
        </p:txBody>
      </p:sp>
      <p:pic>
        <p:nvPicPr>
          <p:cNvPr id="971" name="Google Shape;971;p93" descr="An equation reads, P of start expression a is less than or equal to X is less than or equal to b end expression = P of start expression X is less than or equal to b end expression minus P of start expression X is less than or equal to a end expression = F of b minus F of a. This equation is labeled, 5.17."/>
          <p:cNvPicPr preferRelativeResize="0"/>
          <p:nvPr/>
        </p:nvPicPr>
        <p:blipFill rotWithShape="1">
          <a:blip r:embed="rId6">
            <a:alphaModFix/>
          </a:blip>
          <a:srcRect/>
          <a:stretch/>
        </p:blipFill>
        <p:spPr>
          <a:xfrm>
            <a:off x="822960" y="5445943"/>
            <a:ext cx="7658100" cy="431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94"/>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Uniform Distribution</a:t>
            </a:r>
            <a:endParaRPr sz="3600" b="1" i="0" u="none" strike="noStrike" cap="none">
              <a:solidFill>
                <a:srgbClr val="007FA3"/>
              </a:solidFill>
              <a:latin typeface="Arial"/>
              <a:ea typeface="Arial"/>
              <a:cs typeface="Arial"/>
              <a:sym typeface="Arial"/>
            </a:endParaRPr>
          </a:p>
        </p:txBody>
      </p:sp>
      <p:sp>
        <p:nvSpPr>
          <p:cNvPr id="977" name="Google Shape;977;p94"/>
          <p:cNvSpPr txBox="1">
            <a:spLocks noGrp="1"/>
          </p:cNvSpPr>
          <p:nvPr>
            <p:ph type="body" idx="1"/>
          </p:nvPr>
        </p:nvSpPr>
        <p:spPr>
          <a:xfrm>
            <a:off x="457200" y="1600200"/>
            <a:ext cx="8229600" cy="1124712"/>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The </a:t>
            </a:r>
            <a:r>
              <a:rPr lang="en-US" sz="2000" b="1" i="0" u="none" strike="noStrike" cap="none">
                <a:solidFill>
                  <a:schemeClr val="dk1"/>
                </a:solidFill>
                <a:latin typeface="Arial"/>
                <a:ea typeface="Arial"/>
                <a:cs typeface="Arial"/>
                <a:sym typeface="Arial"/>
              </a:rPr>
              <a:t>uniform distribution </a:t>
            </a:r>
            <a:r>
              <a:rPr lang="en-US" sz="2000" b="0" i="0" u="none" strike="noStrike" cap="none">
                <a:solidFill>
                  <a:schemeClr val="dk1"/>
                </a:solidFill>
                <a:latin typeface="Arial"/>
                <a:ea typeface="Arial"/>
                <a:cs typeface="Arial"/>
                <a:sym typeface="Arial"/>
              </a:rPr>
              <a:t>characterizes a continuous random variable for which all outcomes between a minimum (</a:t>
            </a:r>
            <a:r>
              <a:rPr lang="en-US" sz="2000" b="0" i="1" u="none" strike="noStrike" cap="none">
                <a:solidFill>
                  <a:schemeClr val="dk1"/>
                </a:solidFill>
                <a:latin typeface="Arial"/>
                <a:ea typeface="Arial"/>
                <a:cs typeface="Arial"/>
                <a:sym typeface="Arial"/>
              </a:rPr>
              <a:t>a</a:t>
            </a:r>
            <a:r>
              <a:rPr lang="en-US" sz="2000" b="0" i="0" u="none" strike="noStrike" cap="none">
                <a:solidFill>
                  <a:schemeClr val="dk1"/>
                </a:solidFill>
                <a:latin typeface="Arial"/>
                <a:ea typeface="Arial"/>
                <a:cs typeface="Arial"/>
                <a:sym typeface="Arial"/>
              </a:rPr>
              <a:t>) and a maximum (</a:t>
            </a:r>
            <a:r>
              <a:rPr lang="en-US" sz="2000" b="0" i="1" u="none" strike="noStrike" cap="none">
                <a:solidFill>
                  <a:schemeClr val="dk1"/>
                </a:solidFill>
                <a:latin typeface="Arial"/>
                <a:ea typeface="Arial"/>
                <a:cs typeface="Arial"/>
                <a:sym typeface="Arial"/>
              </a:rPr>
              <a:t>b</a:t>
            </a:r>
            <a:r>
              <a:rPr lang="en-US" sz="2000" b="0" i="0" u="none" strike="noStrike" cap="none">
                <a:solidFill>
                  <a:schemeClr val="dk1"/>
                </a:solidFill>
                <a:latin typeface="Arial"/>
                <a:ea typeface="Arial"/>
                <a:cs typeface="Arial"/>
                <a:sym typeface="Arial"/>
              </a:rPr>
              <a:t>) are equally likely.</a:t>
            </a:r>
            <a:endParaRPr sz="2000" b="0" i="0" u="none" strike="noStrike" cap="none">
              <a:solidFill>
                <a:schemeClr val="dk1"/>
              </a:solidFill>
              <a:latin typeface="Arial"/>
              <a:ea typeface="Arial"/>
              <a:cs typeface="Arial"/>
              <a:sym typeface="Arial"/>
            </a:endParaRPr>
          </a:p>
        </p:txBody>
      </p:sp>
      <p:sp>
        <p:nvSpPr>
          <p:cNvPr id="978" name="Google Shape;978;p94"/>
          <p:cNvSpPr txBox="1">
            <a:spLocks noGrp="1"/>
          </p:cNvSpPr>
          <p:nvPr>
            <p:ph type="body" idx="2"/>
          </p:nvPr>
        </p:nvSpPr>
        <p:spPr>
          <a:xfrm>
            <a:off x="457200" y="2776270"/>
            <a:ext cx="2209800" cy="524713"/>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Density function:</a:t>
            </a:r>
            <a:endParaRPr sz="2000" b="0" i="0" u="none" strike="noStrike" cap="none">
              <a:solidFill>
                <a:schemeClr val="dk1"/>
              </a:solidFill>
              <a:latin typeface="Arial"/>
              <a:ea typeface="Arial"/>
              <a:cs typeface="Arial"/>
              <a:sym typeface="Arial"/>
            </a:endParaRPr>
          </a:p>
        </p:txBody>
      </p:sp>
      <p:pic>
        <p:nvPicPr>
          <p:cNvPr id="979" name="Google Shape;979;p94" descr="Lower f of x = start fraction 1 over b minus a end fraction, for a is less than or equal to x, and x is less than or equal to b. Otherwise, f of x = 0. This equation is labeled, 5.18."/>
          <p:cNvPicPr preferRelativeResize="0"/>
          <p:nvPr/>
        </p:nvPicPr>
        <p:blipFill rotWithShape="1">
          <a:blip r:embed="rId3">
            <a:alphaModFix/>
          </a:blip>
          <a:srcRect/>
          <a:stretch/>
        </p:blipFill>
        <p:spPr>
          <a:xfrm>
            <a:off x="2841666" y="2863106"/>
            <a:ext cx="4379640" cy="935086"/>
          </a:xfrm>
          <a:prstGeom prst="rect">
            <a:avLst/>
          </a:prstGeom>
          <a:noFill/>
          <a:ln>
            <a:noFill/>
          </a:ln>
        </p:spPr>
      </p:pic>
      <p:sp>
        <p:nvSpPr>
          <p:cNvPr id="980" name="Google Shape;980;p94"/>
          <p:cNvSpPr txBox="1">
            <a:spLocks noGrp="1"/>
          </p:cNvSpPr>
          <p:nvPr>
            <p:ph type="body" idx="3"/>
          </p:nvPr>
        </p:nvSpPr>
        <p:spPr>
          <a:xfrm>
            <a:off x="457200" y="3858685"/>
            <a:ext cx="4553712" cy="516828"/>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000"/>
              <a:buChar char="•"/>
            </a:pPr>
            <a:r>
              <a:rPr lang="en-US" sz="2000">
                <a:latin typeface="Arial"/>
                <a:ea typeface="Arial"/>
                <a:cs typeface="Arial"/>
                <a:sym typeface="Arial"/>
              </a:rPr>
              <a:t>Cumulative distribution function:</a:t>
            </a:r>
            <a:endParaRPr>
              <a:latin typeface="Arial"/>
              <a:ea typeface="Arial"/>
              <a:cs typeface="Arial"/>
              <a:sym typeface="Arial"/>
            </a:endParaRPr>
          </a:p>
        </p:txBody>
      </p:sp>
      <p:pic>
        <p:nvPicPr>
          <p:cNvPr id="981" name="Google Shape;981;p94" descr="F of x = 0, if x is less than a. if a is less than or equal to x is less than or equal to b f of x = start fraction x minus a over b minus a end fraction. if b is less than x, f of x = 1 and This equation is labeled, 5.19"/>
          <p:cNvPicPr preferRelativeResize="0"/>
          <p:nvPr/>
        </p:nvPicPr>
        <p:blipFill rotWithShape="1">
          <a:blip r:embed="rId4">
            <a:alphaModFix/>
          </a:blip>
          <a:srcRect/>
          <a:stretch/>
        </p:blipFill>
        <p:spPr>
          <a:xfrm>
            <a:off x="2841666" y="4436007"/>
            <a:ext cx="3453937" cy="1072455"/>
          </a:xfrm>
          <a:prstGeom prst="rect">
            <a:avLst/>
          </a:prstGeom>
          <a:noFill/>
          <a:ln>
            <a:noFill/>
          </a:ln>
        </p:spPr>
      </p:pic>
      <p:sp>
        <p:nvSpPr>
          <p:cNvPr id="982" name="Google Shape;982;p94"/>
          <p:cNvSpPr txBox="1">
            <a:spLocks noGrp="1"/>
          </p:cNvSpPr>
          <p:nvPr>
            <p:ph type="body" idx="4"/>
          </p:nvPr>
        </p:nvSpPr>
        <p:spPr>
          <a:xfrm>
            <a:off x="457200" y="5628502"/>
            <a:ext cx="2039112" cy="5074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000"/>
              <a:buChar char="•"/>
            </a:pPr>
            <a:r>
              <a:rPr lang="en-US" sz="2000">
                <a:latin typeface="Arial"/>
                <a:ea typeface="Arial"/>
                <a:cs typeface="Arial"/>
                <a:sym typeface="Arial"/>
              </a:rPr>
              <a:t>Expected value</a:t>
            </a:r>
            <a:endParaRPr>
              <a:latin typeface="Arial"/>
              <a:ea typeface="Arial"/>
              <a:cs typeface="Arial"/>
              <a:sym typeface="Arial"/>
            </a:endParaRPr>
          </a:p>
        </p:txBody>
      </p:sp>
      <p:pic>
        <p:nvPicPr>
          <p:cNvPr id="983" name="Google Shape;983;p94" descr="= start fraction left parenthesis a + b right parenthesis over 2 end fraction. Variance = start fraction left parenthesis b minus a right parenthesis squared over 12 end fraction."/>
          <p:cNvPicPr preferRelativeResize="0"/>
          <p:nvPr/>
        </p:nvPicPr>
        <p:blipFill rotWithShape="1">
          <a:blip r:embed="rId5">
            <a:alphaModFix/>
          </a:blip>
          <a:srcRect/>
          <a:stretch/>
        </p:blipFill>
        <p:spPr>
          <a:xfrm>
            <a:off x="2621280" y="5651732"/>
            <a:ext cx="2558910" cy="589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9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5.33: Computing Uniform Probabilities</a:t>
            </a:r>
            <a:endParaRPr sz="3600" b="1" i="0" u="none" strike="noStrike" cap="none">
              <a:solidFill>
                <a:srgbClr val="007FA3"/>
              </a:solidFill>
              <a:latin typeface="Arial"/>
              <a:ea typeface="Arial"/>
              <a:cs typeface="Arial"/>
              <a:sym typeface="Arial"/>
            </a:endParaRPr>
          </a:p>
        </p:txBody>
      </p:sp>
      <p:sp>
        <p:nvSpPr>
          <p:cNvPr id="989" name="Google Shape;989;p95"/>
          <p:cNvSpPr txBox="1">
            <a:spLocks noGrp="1"/>
          </p:cNvSpPr>
          <p:nvPr>
            <p:ph type="body" idx="1"/>
          </p:nvPr>
        </p:nvSpPr>
        <p:spPr>
          <a:xfrm>
            <a:off x="457200" y="1600200"/>
            <a:ext cx="8229600" cy="82295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Sales revenue for a product varies uniformly each week between $1000 and $2000.</a:t>
            </a:r>
            <a:endParaRPr sz="2000" b="0" i="0" u="none" strike="noStrike" cap="none">
              <a:solidFill>
                <a:schemeClr val="dk1"/>
              </a:solidFill>
              <a:latin typeface="Arial"/>
              <a:ea typeface="Arial"/>
              <a:cs typeface="Arial"/>
              <a:sym typeface="Arial"/>
            </a:endParaRPr>
          </a:p>
        </p:txBody>
      </p:sp>
      <p:sp>
        <p:nvSpPr>
          <p:cNvPr id="990" name="Google Shape;990;p95"/>
          <p:cNvSpPr txBox="1">
            <a:spLocks noGrp="1"/>
          </p:cNvSpPr>
          <p:nvPr>
            <p:ph type="body" idx="2"/>
          </p:nvPr>
        </p:nvSpPr>
        <p:spPr>
          <a:xfrm>
            <a:off x="457200" y="2489208"/>
            <a:ext cx="8229600" cy="537455"/>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Probability that sales revenue will be less than </a:t>
            </a:r>
            <a:r>
              <a:rPr lang="en-US" sz="2000" b="0" i="1" u="none" strike="noStrike" cap="none">
                <a:solidFill>
                  <a:schemeClr val="dk1"/>
                </a:solidFill>
                <a:latin typeface="Arial"/>
                <a:ea typeface="Arial"/>
                <a:cs typeface="Arial"/>
                <a:sym typeface="Arial"/>
              </a:rPr>
              <a:t>x</a:t>
            </a:r>
            <a:r>
              <a:rPr lang="en-US" sz="2000" b="0" i="0" u="none" strike="noStrike" cap="none">
                <a:solidFill>
                  <a:schemeClr val="dk1"/>
                </a:solidFill>
                <a:latin typeface="Arial"/>
                <a:ea typeface="Arial"/>
                <a:cs typeface="Arial"/>
                <a:sym typeface="Arial"/>
              </a:rPr>
              <a:t> = $1,300.</a:t>
            </a:r>
            <a:endParaRPr sz="2000" b="0" i="0" u="none" strike="noStrike" cap="none">
              <a:solidFill>
                <a:schemeClr val="dk1"/>
              </a:solidFill>
              <a:latin typeface="Arial"/>
              <a:ea typeface="Arial"/>
              <a:cs typeface="Arial"/>
              <a:sym typeface="Arial"/>
            </a:endParaRPr>
          </a:p>
        </p:txBody>
      </p:sp>
      <p:sp>
        <p:nvSpPr>
          <p:cNvPr id="991" name="Google Shape;991;p95"/>
          <p:cNvSpPr txBox="1">
            <a:spLocks noGrp="1"/>
          </p:cNvSpPr>
          <p:nvPr>
            <p:ph type="body" idx="3"/>
          </p:nvPr>
        </p:nvSpPr>
        <p:spPr>
          <a:xfrm>
            <a:off x="457200" y="3111000"/>
            <a:ext cx="630936" cy="372864"/>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  </a:t>
            </a:r>
            <a:endParaRPr sz="2000" b="0" i="0" u="none" strike="noStrike" cap="none">
              <a:solidFill>
                <a:schemeClr val="dk1"/>
              </a:solidFill>
              <a:latin typeface="Arial"/>
              <a:ea typeface="Arial"/>
              <a:cs typeface="Arial"/>
              <a:sym typeface="Arial"/>
            </a:endParaRPr>
          </a:p>
        </p:txBody>
      </p:sp>
      <p:pic>
        <p:nvPicPr>
          <p:cNvPr id="992" name="Google Shape;992;p95" descr="F of 1,300 = start fraction left parenthesis 1,300 minus 1,000 right parenthesis over left parenthesis 2,000 minus 1,000 right parenthesis end fraction = 0.30"/>
          <p:cNvPicPr preferRelativeResize="0"/>
          <p:nvPr/>
        </p:nvPicPr>
        <p:blipFill rotWithShape="1">
          <a:blip r:embed="rId3">
            <a:alphaModFix/>
          </a:blip>
          <a:srcRect/>
          <a:stretch/>
        </p:blipFill>
        <p:spPr>
          <a:xfrm>
            <a:off x="1159905" y="3133520"/>
            <a:ext cx="2358541" cy="501817"/>
          </a:xfrm>
          <a:prstGeom prst="rect">
            <a:avLst/>
          </a:prstGeom>
          <a:noFill/>
          <a:ln>
            <a:noFill/>
          </a:ln>
        </p:spPr>
      </p:pic>
      <p:pic>
        <p:nvPicPr>
          <p:cNvPr id="993" name="Google Shape;993;p95" descr="A histogram has the following values. $1,000 to $1,300, 1 thousandth. $1,300 to $2,000, 1 thousandth. The bin corresponding to the range from $1,000 to $1,300 is shaded."/>
          <p:cNvPicPr preferRelativeResize="0"/>
          <p:nvPr/>
        </p:nvPicPr>
        <p:blipFill rotWithShape="1">
          <a:blip r:embed="rId4">
            <a:alphaModFix/>
          </a:blip>
          <a:srcRect/>
          <a:stretch/>
        </p:blipFill>
        <p:spPr>
          <a:xfrm>
            <a:off x="3590215" y="3460805"/>
            <a:ext cx="1698916" cy="703717"/>
          </a:xfrm>
          <a:prstGeom prst="rect">
            <a:avLst/>
          </a:prstGeom>
          <a:noFill/>
          <a:ln>
            <a:noFill/>
          </a:ln>
        </p:spPr>
      </p:pic>
      <p:sp>
        <p:nvSpPr>
          <p:cNvPr id="994" name="Google Shape;994;p95"/>
          <p:cNvSpPr txBox="1">
            <a:spLocks noGrp="1"/>
          </p:cNvSpPr>
          <p:nvPr>
            <p:ph type="body" idx="5"/>
          </p:nvPr>
        </p:nvSpPr>
        <p:spPr>
          <a:xfrm>
            <a:off x="457200" y="4264624"/>
            <a:ext cx="8229600" cy="523686"/>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Probability that revenue will be between $1,500 and $1,700.</a:t>
            </a:r>
            <a:endParaRPr>
              <a:latin typeface="Arial"/>
              <a:ea typeface="Arial"/>
              <a:cs typeface="Arial"/>
              <a:sym typeface="Arial"/>
            </a:endParaRPr>
          </a:p>
        </p:txBody>
      </p:sp>
      <p:sp>
        <p:nvSpPr>
          <p:cNvPr id="995" name="Google Shape;995;p95"/>
          <p:cNvSpPr txBox="1">
            <a:spLocks noGrp="1"/>
          </p:cNvSpPr>
          <p:nvPr>
            <p:ph type="body" idx="6"/>
          </p:nvPr>
        </p:nvSpPr>
        <p:spPr>
          <a:xfrm>
            <a:off x="457200" y="4854359"/>
            <a:ext cx="630936" cy="391152"/>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  </a:t>
            </a:r>
            <a:endParaRPr sz="2000" b="0" i="0" u="none" strike="noStrike" cap="none">
              <a:solidFill>
                <a:schemeClr val="dk1"/>
              </a:solidFill>
              <a:latin typeface="Arial"/>
              <a:ea typeface="Arial"/>
              <a:cs typeface="Arial"/>
              <a:sym typeface="Arial"/>
            </a:endParaRPr>
          </a:p>
        </p:txBody>
      </p:sp>
      <p:pic>
        <p:nvPicPr>
          <p:cNvPr id="996" name="Google Shape;996;p95" descr="P of start expression 1,500 is less than or equal to X is less than or equal to 1,700 end expression = P of start expression X is less than or equal to 1,700 end expression minus P of start expression X is less than or equal to 1,500 end expression"/>
          <p:cNvPicPr preferRelativeResize="0"/>
          <p:nvPr/>
        </p:nvPicPr>
        <p:blipFill rotWithShape="1">
          <a:blip r:embed="rId5">
            <a:alphaModFix/>
          </a:blip>
          <a:srcRect/>
          <a:stretch/>
        </p:blipFill>
        <p:spPr>
          <a:xfrm>
            <a:off x="1159905" y="5020637"/>
            <a:ext cx="6297521" cy="234205"/>
          </a:xfrm>
          <a:prstGeom prst="rect">
            <a:avLst/>
          </a:prstGeom>
          <a:noFill/>
          <a:ln>
            <a:noFill/>
          </a:ln>
        </p:spPr>
      </p:pic>
      <p:pic>
        <p:nvPicPr>
          <p:cNvPr id="997" name="Google Shape;997;p95" descr="= F of 1,700 minus F of 1,500 = F of 1,700 minus F of 1,500 = 0.7 minus 0.5 = 0.2."/>
          <p:cNvPicPr preferRelativeResize="0"/>
          <p:nvPr/>
        </p:nvPicPr>
        <p:blipFill rotWithShape="1">
          <a:blip r:embed="rId6">
            <a:alphaModFix/>
          </a:blip>
          <a:srcRect/>
          <a:stretch/>
        </p:blipFill>
        <p:spPr>
          <a:xfrm>
            <a:off x="1159905" y="5320809"/>
            <a:ext cx="3559054" cy="257625"/>
          </a:xfrm>
          <a:prstGeom prst="rect">
            <a:avLst/>
          </a:prstGeom>
          <a:noFill/>
          <a:ln>
            <a:noFill/>
          </a:ln>
        </p:spPr>
      </p:pic>
      <p:pic>
        <p:nvPicPr>
          <p:cNvPr id="998" name="Google Shape;998;p95" descr="A histogram has the following values. $1,000 to $1,500, 1 thousandth. $1,500 to $1,700, 1 thousandth. $1,700 to $2,000, 1 thousandth. The bin corresponding to the range from $1,500 to $1,700 is shaded."/>
          <p:cNvPicPr preferRelativeResize="0"/>
          <p:nvPr/>
        </p:nvPicPr>
        <p:blipFill rotWithShape="1">
          <a:blip r:embed="rId7">
            <a:alphaModFix/>
          </a:blip>
          <a:srcRect/>
          <a:stretch/>
        </p:blipFill>
        <p:spPr>
          <a:xfrm>
            <a:off x="3442551" y="5652426"/>
            <a:ext cx="1732228" cy="7203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9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Discrete Uniform Distribution</a:t>
            </a:r>
            <a:endParaRPr sz="3600" b="1" i="0" u="none" strike="noStrike" cap="none">
              <a:solidFill>
                <a:srgbClr val="007FA3"/>
              </a:solidFill>
              <a:latin typeface="Arial"/>
              <a:ea typeface="Arial"/>
              <a:cs typeface="Arial"/>
              <a:sym typeface="Arial"/>
            </a:endParaRPr>
          </a:p>
        </p:txBody>
      </p:sp>
      <p:sp>
        <p:nvSpPr>
          <p:cNvPr id="1004" name="Google Shape;1004;p96"/>
          <p:cNvSpPr txBox="1">
            <a:spLocks noGrp="1"/>
          </p:cNvSpPr>
          <p:nvPr>
            <p:ph type="body" idx="1"/>
          </p:nvPr>
        </p:nvSpPr>
        <p:spPr>
          <a:xfrm>
            <a:off x="457200" y="1600200"/>
            <a:ext cx="8229600" cy="2002536"/>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800"/>
              <a:buFont typeface="Arial"/>
              <a:buChar char="•"/>
            </a:pPr>
            <a:r>
              <a:rPr lang="en-US" b="0" i="0" u="none" strike="noStrike" cap="none">
                <a:solidFill>
                  <a:srgbClr val="000000"/>
                </a:solidFill>
                <a:latin typeface="Arial"/>
                <a:ea typeface="Arial"/>
                <a:cs typeface="Arial"/>
                <a:sym typeface="Arial"/>
              </a:rPr>
              <a:t>A variation of the uniform distribution is one for which the random variable is restricted to integer values between </a:t>
            </a:r>
            <a:r>
              <a:rPr lang="en-US" b="0" i="1" u="none" strike="noStrike" cap="none">
                <a:solidFill>
                  <a:srgbClr val="000000"/>
                </a:solidFill>
                <a:latin typeface="Arial"/>
                <a:ea typeface="Arial"/>
                <a:cs typeface="Arial"/>
                <a:sym typeface="Arial"/>
              </a:rPr>
              <a:t>a</a:t>
            </a:r>
            <a:r>
              <a:rPr lang="en-US" b="0" i="0" u="none" strike="noStrike" cap="none">
                <a:solidFill>
                  <a:srgbClr val="000000"/>
                </a:solidFill>
                <a:latin typeface="Arial"/>
                <a:ea typeface="Arial"/>
                <a:cs typeface="Arial"/>
                <a:sym typeface="Arial"/>
              </a:rPr>
              <a:t> and </a:t>
            </a:r>
            <a:r>
              <a:rPr lang="en-US" b="0" i="1" u="none" strike="noStrike" cap="none">
                <a:solidFill>
                  <a:srgbClr val="000000"/>
                </a:solidFill>
                <a:latin typeface="Arial"/>
                <a:ea typeface="Arial"/>
                <a:cs typeface="Arial"/>
                <a:sym typeface="Arial"/>
              </a:rPr>
              <a:t>b</a:t>
            </a:r>
            <a:r>
              <a:rPr lang="en-US" b="0" i="0" u="none" strike="noStrike" cap="none">
                <a:solidFill>
                  <a:srgbClr val="000000"/>
                </a:solidFill>
                <a:latin typeface="Arial"/>
                <a:ea typeface="Arial"/>
                <a:cs typeface="Arial"/>
                <a:sym typeface="Arial"/>
              </a:rPr>
              <a:t> (also integers); this is called a </a:t>
            </a:r>
            <a:r>
              <a:rPr lang="en-US" b="1" i="0" u="none" strike="noStrike" cap="none">
                <a:solidFill>
                  <a:srgbClr val="000000"/>
                </a:solidFill>
                <a:latin typeface="Arial"/>
                <a:ea typeface="Arial"/>
                <a:cs typeface="Arial"/>
                <a:sym typeface="Arial"/>
              </a:rPr>
              <a:t>discrete uniform distribution</a:t>
            </a:r>
            <a:r>
              <a:rPr lang="en-US" b="0" i="0" u="none" strike="noStrike" cap="none">
                <a:solidFill>
                  <a:srgbClr val="000000"/>
                </a:solidFill>
                <a:latin typeface="Arial"/>
                <a:ea typeface="Arial"/>
                <a:cs typeface="Arial"/>
                <a:sym typeface="Arial"/>
              </a:rPr>
              <a:t>.</a:t>
            </a:r>
            <a:endParaRPr b="0" i="0" u="none" strike="noStrike" cap="none">
              <a:solidFill>
                <a:srgbClr val="000000"/>
              </a:solidFill>
              <a:latin typeface="Arial"/>
              <a:ea typeface="Arial"/>
              <a:cs typeface="Arial"/>
              <a:sym typeface="Arial"/>
            </a:endParaRPr>
          </a:p>
        </p:txBody>
      </p:sp>
      <p:sp>
        <p:nvSpPr>
          <p:cNvPr id="1005" name="Google Shape;1005;p96"/>
          <p:cNvSpPr txBox="1">
            <a:spLocks noGrp="1"/>
          </p:cNvSpPr>
          <p:nvPr>
            <p:ph type="body" idx="2"/>
          </p:nvPr>
        </p:nvSpPr>
        <p:spPr>
          <a:xfrm>
            <a:off x="457200" y="3756776"/>
            <a:ext cx="8229600" cy="546469"/>
          </a:xfrm>
          <a:prstGeom prst="rect">
            <a:avLst/>
          </a:prstGeom>
          <a:noFill/>
          <a:ln>
            <a:noFill/>
          </a:ln>
        </p:spPr>
        <p:txBody>
          <a:bodyPr spcFirstLastPara="1" wrap="square" lIns="0" tIns="0" rIns="0" bIns="0" anchor="t" anchorCtr="0">
            <a:noAutofit/>
          </a:bodyPr>
          <a:lstStyle/>
          <a:p>
            <a:pPr marL="742950" lvl="1" indent="-285750" algn="l" rtl="0">
              <a:lnSpc>
                <a:spcPct val="100000"/>
              </a:lnSpc>
              <a:spcBef>
                <a:spcPts val="600"/>
              </a:spcBef>
              <a:spcAft>
                <a:spcPts val="0"/>
              </a:spcAft>
              <a:buSzPts val="2800"/>
              <a:buChar char="–"/>
            </a:pPr>
            <a:r>
              <a:rPr lang="en-US" b="0" i="0" u="none" strike="noStrike" cap="none">
                <a:solidFill>
                  <a:srgbClr val="000000"/>
                </a:solidFill>
                <a:latin typeface="Arial"/>
                <a:ea typeface="Arial"/>
                <a:cs typeface="Arial"/>
                <a:sym typeface="Arial"/>
              </a:rPr>
              <a:t>Example: roll of a single die. Each of the</a:t>
            </a:r>
            <a:endParaRPr/>
          </a:p>
        </p:txBody>
      </p:sp>
      <p:sp>
        <p:nvSpPr>
          <p:cNvPr id="1006" name="Google Shape;1006;p96"/>
          <p:cNvSpPr txBox="1">
            <a:spLocks noGrp="1"/>
          </p:cNvSpPr>
          <p:nvPr>
            <p:ph type="body" idx="3"/>
          </p:nvPr>
        </p:nvSpPr>
        <p:spPr>
          <a:xfrm>
            <a:off x="1207008" y="4494656"/>
            <a:ext cx="4581144" cy="46849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300"/>
              <a:buNone/>
            </a:pPr>
            <a:r>
              <a:rPr lang="en-US">
                <a:solidFill>
                  <a:srgbClr val="000000"/>
                </a:solidFill>
                <a:latin typeface="Arial"/>
                <a:ea typeface="Arial"/>
                <a:cs typeface="Arial"/>
                <a:sym typeface="Arial"/>
              </a:rPr>
              <a:t>numbers 1 </a:t>
            </a:r>
            <a:r>
              <a:rPr lang="en-US">
                <a:latin typeface="Arial"/>
                <a:ea typeface="Arial"/>
                <a:cs typeface="Arial"/>
                <a:sym typeface="Arial"/>
              </a:rPr>
              <a:t>through 6 have a</a:t>
            </a:r>
            <a:endParaRPr>
              <a:latin typeface="Arial"/>
              <a:ea typeface="Arial"/>
              <a:cs typeface="Arial"/>
              <a:sym typeface="Arial"/>
            </a:endParaRPr>
          </a:p>
        </p:txBody>
      </p:sp>
      <p:pic>
        <p:nvPicPr>
          <p:cNvPr id="1007" name="Google Shape;1007;p96" descr="1 sixth"/>
          <p:cNvPicPr preferRelativeResize="0"/>
          <p:nvPr/>
        </p:nvPicPr>
        <p:blipFill rotWithShape="1">
          <a:blip r:embed="rId3">
            <a:alphaModFix/>
          </a:blip>
          <a:srcRect/>
          <a:stretch/>
        </p:blipFill>
        <p:spPr>
          <a:xfrm>
            <a:off x="5896930" y="4382757"/>
            <a:ext cx="228600" cy="736600"/>
          </a:xfrm>
          <a:prstGeom prst="rect">
            <a:avLst/>
          </a:prstGeom>
          <a:noFill/>
          <a:ln>
            <a:noFill/>
          </a:ln>
        </p:spPr>
      </p:pic>
      <p:sp>
        <p:nvSpPr>
          <p:cNvPr id="1008" name="Google Shape;1008;p96"/>
          <p:cNvSpPr txBox="1">
            <a:spLocks noGrp="1"/>
          </p:cNvSpPr>
          <p:nvPr>
            <p:ph type="body" idx="4"/>
          </p:nvPr>
        </p:nvSpPr>
        <p:spPr>
          <a:xfrm>
            <a:off x="6299497" y="4514209"/>
            <a:ext cx="1755648" cy="473696"/>
          </a:xfrm>
          <a:prstGeom prst="rect">
            <a:avLst/>
          </a:prstGeom>
          <a:noFill/>
          <a:ln>
            <a:noFill/>
          </a:ln>
        </p:spPr>
        <p:txBody>
          <a:bodyPr spcFirstLastPara="1" wrap="square" lIns="0" tIns="0" rIns="0" bIns="0" anchor="t" anchorCtr="0">
            <a:noAutofit/>
          </a:bodyPr>
          <a:lstStyle/>
          <a:p>
            <a:pPr marL="0" marR="0" lvl="1" indent="0" algn="l" rtl="0">
              <a:lnSpc>
                <a:spcPct val="100000"/>
              </a:lnSpc>
              <a:spcBef>
                <a:spcPts val="0"/>
              </a:spcBef>
              <a:spcAft>
                <a:spcPts val="0"/>
              </a:spcAft>
              <a:buClr>
                <a:srgbClr val="007FA3"/>
              </a:buClr>
              <a:buSzPts val="2300"/>
              <a:buFont typeface="Arial"/>
              <a:buNone/>
            </a:pPr>
            <a:r>
              <a:rPr lang="en-US" b="0" i="0" u="none" strike="noStrike" cap="none">
                <a:solidFill>
                  <a:schemeClr val="dk1"/>
                </a:solidFill>
                <a:latin typeface="Arial"/>
                <a:ea typeface="Arial"/>
                <a:cs typeface="Arial"/>
                <a:sym typeface="Arial"/>
              </a:rPr>
              <a:t>probability</a:t>
            </a:r>
            <a:endParaRPr>
              <a:latin typeface="Arial"/>
              <a:ea typeface="Arial"/>
              <a:cs typeface="Arial"/>
              <a:sym typeface="Arial"/>
            </a:endParaRPr>
          </a:p>
        </p:txBody>
      </p:sp>
      <p:sp>
        <p:nvSpPr>
          <p:cNvPr id="1009" name="Google Shape;1009;p96"/>
          <p:cNvSpPr txBox="1">
            <a:spLocks noGrp="1"/>
          </p:cNvSpPr>
          <p:nvPr>
            <p:ph type="body" idx="5"/>
          </p:nvPr>
        </p:nvSpPr>
        <p:spPr>
          <a:xfrm>
            <a:off x="1207008" y="5105839"/>
            <a:ext cx="2368296" cy="434968"/>
          </a:xfrm>
          <a:prstGeom prst="rect">
            <a:avLst/>
          </a:prstGeom>
          <a:noFill/>
          <a:ln>
            <a:noFill/>
          </a:ln>
        </p:spPr>
        <p:txBody>
          <a:bodyPr spcFirstLastPara="1" wrap="square" lIns="0" tIns="0" rIns="0" bIns="0" anchor="t" anchorCtr="0">
            <a:noAutofit/>
          </a:bodyPr>
          <a:lstStyle/>
          <a:p>
            <a:pPr marL="0" lvl="1" indent="0" algn="l" rtl="0">
              <a:lnSpc>
                <a:spcPct val="100000"/>
              </a:lnSpc>
              <a:spcBef>
                <a:spcPts val="0"/>
              </a:spcBef>
              <a:spcAft>
                <a:spcPts val="0"/>
              </a:spcAft>
              <a:buSzPts val="2300"/>
              <a:buNone/>
            </a:pPr>
            <a:r>
              <a:rPr lang="en-US">
                <a:solidFill>
                  <a:srgbClr val="000000"/>
                </a:solidFill>
                <a:latin typeface="Arial"/>
                <a:ea typeface="Arial"/>
                <a:cs typeface="Arial"/>
                <a:sym typeface="Arial"/>
              </a:rPr>
              <a:t>of occurrence.</a:t>
            </a:r>
            <a:endParaRPr>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97"/>
          <p:cNvSpPr txBox="1">
            <a:spLocks noGrp="1"/>
          </p:cNvSpPr>
          <p:nvPr>
            <p:ph type="title"/>
          </p:nvPr>
        </p:nvSpPr>
        <p:spPr>
          <a:xfrm>
            <a:off x="457199" y="215372"/>
            <a:ext cx="8264149"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Normal Distribution</a:t>
            </a:r>
            <a:endParaRPr sz="3600" b="1" i="0" u="none" strike="noStrike" cap="none">
              <a:solidFill>
                <a:srgbClr val="007FA3"/>
              </a:solidFill>
              <a:latin typeface="Arial"/>
              <a:ea typeface="Arial"/>
              <a:cs typeface="Arial"/>
              <a:sym typeface="Arial"/>
            </a:endParaRPr>
          </a:p>
        </p:txBody>
      </p:sp>
      <p:sp>
        <p:nvSpPr>
          <p:cNvPr id="1015" name="Google Shape;1015;p97"/>
          <p:cNvSpPr txBox="1">
            <a:spLocks noGrp="1"/>
          </p:cNvSpPr>
          <p:nvPr>
            <p:ph type="body" idx="1"/>
          </p:nvPr>
        </p:nvSpPr>
        <p:spPr>
          <a:xfrm>
            <a:off x="457200" y="1600201"/>
            <a:ext cx="164592" cy="54863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1016" name="Google Shape;1016;p97" descr="f of x"/>
          <p:cNvPicPr preferRelativeResize="0"/>
          <p:nvPr/>
        </p:nvPicPr>
        <p:blipFill rotWithShape="1">
          <a:blip r:embed="rId3">
            <a:alphaModFix/>
          </a:blip>
          <a:srcRect/>
          <a:stretch/>
        </p:blipFill>
        <p:spPr>
          <a:xfrm>
            <a:off x="696722" y="1824228"/>
            <a:ext cx="622300" cy="342900"/>
          </a:xfrm>
          <a:prstGeom prst="rect">
            <a:avLst/>
          </a:prstGeom>
          <a:noFill/>
          <a:ln>
            <a:noFill/>
          </a:ln>
        </p:spPr>
      </p:pic>
      <p:sp>
        <p:nvSpPr>
          <p:cNvPr id="1017" name="Google Shape;1017;p97"/>
          <p:cNvSpPr txBox="1">
            <a:spLocks noGrp="1"/>
          </p:cNvSpPr>
          <p:nvPr>
            <p:ph type="body" idx="2"/>
          </p:nvPr>
        </p:nvSpPr>
        <p:spPr>
          <a:xfrm>
            <a:off x="1429513" y="1785366"/>
            <a:ext cx="3159760" cy="40005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400" b="0" i="0" u="none" strike="noStrike" cap="none">
                <a:solidFill>
                  <a:schemeClr val="dk1"/>
                </a:solidFill>
                <a:latin typeface="Arial"/>
                <a:ea typeface="Arial"/>
                <a:cs typeface="Arial"/>
                <a:sym typeface="Arial"/>
              </a:rPr>
              <a:t>is a bell-shaped curve.</a:t>
            </a:r>
            <a:endParaRPr>
              <a:latin typeface="Arial"/>
              <a:ea typeface="Arial"/>
              <a:cs typeface="Arial"/>
              <a:sym typeface="Arial"/>
            </a:endParaRPr>
          </a:p>
        </p:txBody>
      </p:sp>
      <p:sp>
        <p:nvSpPr>
          <p:cNvPr id="1018" name="Google Shape;1018;p97"/>
          <p:cNvSpPr txBox="1">
            <a:spLocks noGrp="1"/>
          </p:cNvSpPr>
          <p:nvPr>
            <p:ph type="body" idx="3"/>
          </p:nvPr>
        </p:nvSpPr>
        <p:spPr>
          <a:xfrm>
            <a:off x="457199" y="2240554"/>
            <a:ext cx="4599433" cy="594086"/>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Characterized by 2 parameters:</a:t>
            </a:r>
            <a:endParaRPr>
              <a:latin typeface="Arial"/>
              <a:ea typeface="Arial"/>
              <a:cs typeface="Arial"/>
              <a:sym typeface="Arial"/>
            </a:endParaRPr>
          </a:p>
        </p:txBody>
      </p:sp>
      <p:pic>
        <p:nvPicPr>
          <p:cNvPr id="1019" name="Google Shape;1019;p97" descr="mu, mean"/>
          <p:cNvPicPr preferRelativeResize="0"/>
          <p:nvPr/>
        </p:nvPicPr>
        <p:blipFill rotWithShape="1">
          <a:blip r:embed="rId4">
            <a:alphaModFix/>
          </a:blip>
          <a:srcRect/>
          <a:stretch/>
        </p:blipFill>
        <p:spPr>
          <a:xfrm>
            <a:off x="696722" y="2910126"/>
            <a:ext cx="1219200" cy="342900"/>
          </a:xfrm>
          <a:prstGeom prst="rect">
            <a:avLst/>
          </a:prstGeom>
          <a:noFill/>
          <a:ln>
            <a:noFill/>
          </a:ln>
        </p:spPr>
      </p:pic>
      <p:pic>
        <p:nvPicPr>
          <p:cNvPr id="1020" name="Google Shape;1020;p97" descr="sigma, standard deviation"/>
          <p:cNvPicPr preferRelativeResize="0"/>
          <p:nvPr/>
        </p:nvPicPr>
        <p:blipFill rotWithShape="1">
          <a:blip r:embed="rId5">
            <a:alphaModFix/>
          </a:blip>
          <a:srcRect/>
          <a:stretch/>
        </p:blipFill>
        <p:spPr>
          <a:xfrm>
            <a:off x="696722" y="3328690"/>
            <a:ext cx="2959100" cy="355600"/>
          </a:xfrm>
          <a:prstGeom prst="rect">
            <a:avLst/>
          </a:prstGeom>
          <a:noFill/>
          <a:ln>
            <a:noFill/>
          </a:ln>
        </p:spPr>
      </p:pic>
      <p:sp>
        <p:nvSpPr>
          <p:cNvPr id="1021" name="Google Shape;1021;p97"/>
          <p:cNvSpPr txBox="1">
            <a:spLocks noGrp="1"/>
          </p:cNvSpPr>
          <p:nvPr>
            <p:ph type="body" idx="4"/>
          </p:nvPr>
        </p:nvSpPr>
        <p:spPr>
          <a:xfrm>
            <a:off x="457199" y="3760244"/>
            <a:ext cx="1755649" cy="59229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Properties</a:t>
            </a:r>
            <a:endParaRPr>
              <a:latin typeface="Arial"/>
              <a:ea typeface="Arial"/>
              <a:cs typeface="Arial"/>
              <a:sym typeface="Arial"/>
            </a:endParaRPr>
          </a:p>
        </p:txBody>
      </p:sp>
      <p:sp>
        <p:nvSpPr>
          <p:cNvPr id="1022" name="Google Shape;1022;p97"/>
          <p:cNvSpPr txBox="1">
            <a:spLocks noGrp="1"/>
          </p:cNvSpPr>
          <p:nvPr>
            <p:ph type="body" idx="5"/>
          </p:nvPr>
        </p:nvSpPr>
        <p:spPr>
          <a:xfrm>
            <a:off x="457199" y="4419352"/>
            <a:ext cx="4370834" cy="1798567"/>
          </a:xfrm>
          <a:prstGeom prst="rect">
            <a:avLst/>
          </a:prstGeom>
          <a:noFill/>
          <a:ln>
            <a:noFill/>
          </a:ln>
        </p:spPr>
        <p:txBody>
          <a:bodyPr spcFirstLastPara="1" wrap="square" lIns="0" tIns="0" rIns="0" bIns="0" anchor="t" anchorCtr="0">
            <a:noAutofit/>
          </a:bodyPr>
          <a:lstStyle/>
          <a:p>
            <a:pPr marL="740664" marR="0" lvl="1" indent="-429768" algn="l" rtl="0">
              <a:lnSpc>
                <a:spcPct val="100000"/>
              </a:lnSpc>
              <a:spcBef>
                <a:spcPts val="600"/>
              </a:spcBef>
              <a:spcAft>
                <a:spcPts val="0"/>
              </a:spcAft>
              <a:buClr>
                <a:srgbClr val="007FA3"/>
              </a:buClr>
              <a:buSzPts val="2400"/>
              <a:buFont typeface="Arial"/>
              <a:buAutoNum type="arabicPeriod"/>
            </a:pPr>
            <a:r>
              <a:rPr lang="en-US" sz="2400" b="0" i="0" u="none" strike="noStrike" cap="none">
                <a:solidFill>
                  <a:schemeClr val="dk1"/>
                </a:solidFill>
                <a:latin typeface="Arial"/>
                <a:ea typeface="Arial"/>
                <a:cs typeface="Arial"/>
                <a:sym typeface="Arial"/>
              </a:rPr>
              <a:t>Symmetric</a:t>
            </a:r>
            <a:endParaRPr sz="2400">
              <a:latin typeface="Arial"/>
              <a:ea typeface="Arial"/>
              <a:cs typeface="Arial"/>
              <a:sym typeface="Arial"/>
            </a:endParaRPr>
          </a:p>
          <a:p>
            <a:pPr marL="740664" marR="0" lvl="1" indent="-429768" algn="l" rtl="0">
              <a:lnSpc>
                <a:spcPct val="100000"/>
              </a:lnSpc>
              <a:spcBef>
                <a:spcPts val="600"/>
              </a:spcBef>
              <a:spcAft>
                <a:spcPts val="0"/>
              </a:spcAft>
              <a:buClr>
                <a:srgbClr val="007FA3"/>
              </a:buClr>
              <a:buSzPts val="2400"/>
              <a:buFont typeface="Arial"/>
              <a:buAutoNum type="arabicPeriod"/>
            </a:pPr>
            <a:r>
              <a:rPr lang="en-US" sz="2400" b="0" i="0" u="none" strike="noStrike" cap="none">
                <a:solidFill>
                  <a:schemeClr val="dk1"/>
                </a:solidFill>
                <a:latin typeface="Arial"/>
                <a:ea typeface="Arial"/>
                <a:cs typeface="Arial"/>
                <a:sym typeface="Arial"/>
              </a:rPr>
              <a:t>Mean = Median = Mode</a:t>
            </a:r>
            <a:endParaRPr sz="2400">
              <a:latin typeface="Arial"/>
              <a:ea typeface="Arial"/>
              <a:cs typeface="Arial"/>
              <a:sym typeface="Arial"/>
            </a:endParaRPr>
          </a:p>
          <a:p>
            <a:pPr marL="740664" marR="0" lvl="1" indent="-429768" algn="l" rtl="0">
              <a:lnSpc>
                <a:spcPct val="100000"/>
              </a:lnSpc>
              <a:spcBef>
                <a:spcPts val="600"/>
              </a:spcBef>
              <a:spcAft>
                <a:spcPts val="0"/>
              </a:spcAft>
              <a:buClr>
                <a:srgbClr val="007FA3"/>
              </a:buClr>
              <a:buSzPts val="2400"/>
              <a:buFont typeface="Arial"/>
              <a:buAutoNum type="arabicPeriod"/>
            </a:pPr>
            <a:r>
              <a:rPr lang="en-US" sz="2400" b="0" i="0" u="none" strike="noStrike" cap="none">
                <a:solidFill>
                  <a:schemeClr val="dk1"/>
                </a:solidFill>
                <a:latin typeface="Arial"/>
                <a:ea typeface="Arial"/>
                <a:cs typeface="Arial"/>
                <a:sym typeface="Arial"/>
              </a:rPr>
              <a:t>Range of </a:t>
            </a:r>
            <a:r>
              <a:rPr lang="en-US" sz="2400" b="0" i="1" u="none" strike="noStrike" cap="none">
                <a:solidFill>
                  <a:schemeClr val="dk1"/>
                </a:solidFill>
                <a:latin typeface="Arial"/>
                <a:ea typeface="Arial"/>
                <a:cs typeface="Arial"/>
                <a:sym typeface="Arial"/>
              </a:rPr>
              <a:t>X</a:t>
            </a:r>
            <a:r>
              <a:rPr lang="en-US" sz="2400" b="0" i="0" u="none" strike="noStrike" cap="none">
                <a:solidFill>
                  <a:schemeClr val="dk1"/>
                </a:solidFill>
                <a:latin typeface="Arial"/>
                <a:ea typeface="Arial"/>
                <a:cs typeface="Arial"/>
                <a:sym typeface="Arial"/>
              </a:rPr>
              <a:t> is unbounded.</a:t>
            </a:r>
            <a:endParaRPr sz="2400">
              <a:latin typeface="Arial"/>
              <a:ea typeface="Arial"/>
              <a:cs typeface="Arial"/>
              <a:sym typeface="Arial"/>
            </a:endParaRPr>
          </a:p>
          <a:p>
            <a:pPr marL="740664" marR="0" lvl="1" indent="-429768" algn="l" rtl="0">
              <a:lnSpc>
                <a:spcPct val="100000"/>
              </a:lnSpc>
              <a:spcBef>
                <a:spcPts val="600"/>
              </a:spcBef>
              <a:spcAft>
                <a:spcPts val="0"/>
              </a:spcAft>
              <a:buClr>
                <a:srgbClr val="007FA3"/>
              </a:buClr>
              <a:buSzPts val="2400"/>
              <a:buFont typeface="Arial"/>
              <a:buAutoNum type="arabicPeriod"/>
            </a:pPr>
            <a:r>
              <a:rPr lang="en-US" sz="2400" b="0" i="0" u="none" strike="noStrike" cap="none">
                <a:solidFill>
                  <a:schemeClr val="dk1"/>
                </a:solidFill>
                <a:latin typeface="Arial"/>
                <a:ea typeface="Arial"/>
                <a:cs typeface="Arial"/>
                <a:sym typeface="Arial"/>
              </a:rPr>
              <a:t>Empirical rules apply</a:t>
            </a:r>
            <a:endParaRPr sz="2400" b="0" i="0" u="none" strike="noStrike" cap="none">
              <a:solidFill>
                <a:schemeClr val="dk1"/>
              </a:solidFill>
              <a:latin typeface="Arial"/>
              <a:ea typeface="Arial"/>
              <a:cs typeface="Arial"/>
              <a:sym typeface="Arial"/>
            </a:endParaRPr>
          </a:p>
        </p:txBody>
      </p:sp>
      <p:pic>
        <p:nvPicPr>
          <p:cNvPr id="1023" name="Google Shape;1023;p97" descr="A graph titled examples of normal distributions has 3 normal distribution curve that rise and fall at different inclines. The vertical axis of the graph plots values from 0.05 to 0.3, in increments of 0.05. The horizontal axis plots values from negative 11 to 10.7, in increments of 0.7. The first graph, mean = 0, sigma = 4, rises from (negative 11, 0) to (negative 0.5, 0.1) and falls to (10.7, 0). The second graph, mean = 5, sigma = 1.5, extends from (negative 11, 0) to (negative 6.1, 0), rises to (negative 0.5, 0.2) falls to (5.8, 0) and extends to (10.7, 0). The third graph, mean = 0, sigma = 2, extends from (negative 11, 0) to (0.2, 0), rises to (5.1, 0.28) falls to (9.3, 0) and extends to (10.7, 0). All values are estimated."/>
          <p:cNvPicPr preferRelativeResize="0"/>
          <p:nvPr/>
        </p:nvPicPr>
        <p:blipFill rotWithShape="1">
          <a:blip r:embed="rId6">
            <a:alphaModFix/>
          </a:blip>
          <a:srcRect/>
          <a:stretch/>
        </p:blipFill>
        <p:spPr>
          <a:xfrm>
            <a:off x="5116576" y="3227090"/>
            <a:ext cx="3491648" cy="200530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9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Excel Normal Distribution Function</a:t>
            </a:r>
            <a:endParaRPr sz="3600" b="1" i="0" u="none" strike="noStrike" cap="none">
              <a:solidFill>
                <a:srgbClr val="007FA3"/>
              </a:solidFill>
              <a:latin typeface="Arial"/>
              <a:ea typeface="Arial"/>
              <a:cs typeface="Arial"/>
              <a:sym typeface="Arial"/>
            </a:endParaRPr>
          </a:p>
        </p:txBody>
      </p:sp>
      <p:pic>
        <p:nvPicPr>
          <p:cNvPr id="1029" name="Google Shape;1029;p98" descr="= N O R M period D I S T left parenthesis x comma mean comma standard underscore deviation comma cumulative right parenthesis."/>
          <p:cNvPicPr preferRelativeResize="0"/>
          <p:nvPr/>
        </p:nvPicPr>
        <p:blipFill rotWithShape="1">
          <a:blip r:embed="rId3">
            <a:alphaModFix/>
          </a:blip>
          <a:srcRect/>
          <a:stretch/>
        </p:blipFill>
        <p:spPr>
          <a:xfrm>
            <a:off x="457200" y="2091762"/>
            <a:ext cx="7505700" cy="342900"/>
          </a:xfrm>
          <a:prstGeom prst="rect">
            <a:avLst/>
          </a:prstGeom>
          <a:noFill/>
          <a:ln>
            <a:noFill/>
          </a:ln>
        </p:spPr>
      </p:pic>
      <p:sp>
        <p:nvSpPr>
          <p:cNvPr id="1030" name="Google Shape;1030;p98"/>
          <p:cNvSpPr txBox="1">
            <a:spLocks noGrp="1"/>
          </p:cNvSpPr>
          <p:nvPr>
            <p:ph type="body" idx="2"/>
          </p:nvPr>
        </p:nvSpPr>
        <p:spPr>
          <a:xfrm>
            <a:off x="475488" y="2592206"/>
            <a:ext cx="733864" cy="452746"/>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1031" name="Google Shape;1031;p98" descr="= N O R M period D I S T left parenthesis x comma mean comma standard underscore deviation comma TRUE right parenthesis"/>
          <p:cNvPicPr preferRelativeResize="0"/>
          <p:nvPr/>
        </p:nvPicPr>
        <p:blipFill rotWithShape="1">
          <a:blip r:embed="rId4">
            <a:alphaModFix/>
          </a:blip>
          <a:srcRect/>
          <a:stretch/>
        </p:blipFill>
        <p:spPr>
          <a:xfrm>
            <a:off x="1295146" y="2747963"/>
            <a:ext cx="6261100" cy="342900"/>
          </a:xfrm>
          <a:prstGeom prst="rect">
            <a:avLst/>
          </a:prstGeom>
          <a:noFill/>
          <a:ln>
            <a:noFill/>
          </a:ln>
        </p:spPr>
      </p:pic>
      <p:sp>
        <p:nvSpPr>
          <p:cNvPr id="1032" name="Google Shape;1032;p98"/>
          <p:cNvSpPr txBox="1">
            <a:spLocks noGrp="1"/>
          </p:cNvSpPr>
          <p:nvPr>
            <p:ph type="body" idx="3"/>
          </p:nvPr>
        </p:nvSpPr>
        <p:spPr>
          <a:xfrm>
            <a:off x="1313688" y="3182112"/>
            <a:ext cx="5087112" cy="39319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400" b="0" i="0" u="none" strike="noStrike" cap="none">
                <a:solidFill>
                  <a:schemeClr val="dk1"/>
                </a:solidFill>
                <a:latin typeface="Arial"/>
                <a:ea typeface="Arial"/>
                <a:cs typeface="Arial"/>
                <a:sym typeface="Arial"/>
              </a:rPr>
              <a:t>calculates the cumulative probability.</a:t>
            </a:r>
            <a:endParaRPr sz="2400" b="0" i="0" u="none" strike="noStrike" cap="none">
              <a:solidFill>
                <a:schemeClr val="dk1"/>
              </a:solidFill>
              <a:latin typeface="Arial"/>
              <a:ea typeface="Arial"/>
              <a:cs typeface="Arial"/>
              <a:sym typeface="Arial"/>
            </a:endParaRPr>
          </a:p>
        </p:txBody>
      </p:sp>
      <p:sp>
        <p:nvSpPr>
          <p:cNvPr id="1033" name="Google Shape;1033;p98"/>
          <p:cNvSpPr txBox="1">
            <a:spLocks noGrp="1"/>
          </p:cNvSpPr>
          <p:nvPr>
            <p:ph type="body" idx="4"/>
          </p:nvPr>
        </p:nvSpPr>
        <p:spPr>
          <a:xfrm>
            <a:off x="457200" y="3666744"/>
            <a:ext cx="8229600" cy="484632"/>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If cumulative is set to false, the function simply</a:t>
            </a:r>
            <a:endParaRPr sz="2400">
              <a:latin typeface="Arial"/>
              <a:ea typeface="Arial"/>
              <a:cs typeface="Arial"/>
              <a:sym typeface="Arial"/>
            </a:endParaRPr>
          </a:p>
        </p:txBody>
      </p:sp>
      <p:sp>
        <p:nvSpPr>
          <p:cNvPr id="1034" name="Google Shape;1034;p98"/>
          <p:cNvSpPr txBox="1">
            <a:spLocks noGrp="1"/>
          </p:cNvSpPr>
          <p:nvPr>
            <p:ph type="body" idx="5"/>
          </p:nvPr>
        </p:nvSpPr>
        <p:spPr>
          <a:xfrm>
            <a:off x="1209352" y="4215384"/>
            <a:ext cx="5822384" cy="39319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sz="2400">
                <a:latin typeface="Arial"/>
                <a:ea typeface="Arial"/>
                <a:cs typeface="Arial"/>
                <a:sym typeface="Arial"/>
              </a:rPr>
              <a:t>calculates the </a:t>
            </a:r>
            <a:r>
              <a:rPr lang="en-US" sz="2400" b="0" i="0" u="none" strike="noStrike" cap="none">
                <a:solidFill>
                  <a:schemeClr val="dk1"/>
                </a:solidFill>
                <a:latin typeface="Arial"/>
                <a:ea typeface="Arial"/>
                <a:cs typeface="Arial"/>
                <a:sym typeface="Arial"/>
              </a:rPr>
              <a:t>value of the density function</a:t>
            </a:r>
            <a:endParaRPr sz="2400">
              <a:latin typeface="Arial"/>
              <a:ea typeface="Arial"/>
              <a:cs typeface="Arial"/>
              <a:sym typeface="Arial"/>
            </a:endParaRPr>
          </a:p>
        </p:txBody>
      </p:sp>
      <p:pic>
        <p:nvPicPr>
          <p:cNvPr id="1035" name="Google Shape;1035;p98" descr="f of x,"/>
          <p:cNvPicPr preferRelativeResize="0"/>
          <p:nvPr/>
        </p:nvPicPr>
        <p:blipFill rotWithShape="1">
          <a:blip r:embed="rId5">
            <a:alphaModFix/>
          </a:blip>
          <a:srcRect/>
          <a:stretch/>
        </p:blipFill>
        <p:spPr>
          <a:xfrm>
            <a:off x="7095744" y="4251960"/>
            <a:ext cx="698500" cy="342900"/>
          </a:xfrm>
          <a:prstGeom prst="rect">
            <a:avLst/>
          </a:prstGeom>
          <a:noFill/>
          <a:ln>
            <a:noFill/>
          </a:ln>
        </p:spPr>
      </p:pic>
      <p:sp>
        <p:nvSpPr>
          <p:cNvPr id="1036" name="Google Shape;1036;p98"/>
          <p:cNvSpPr txBox="1">
            <a:spLocks noGrp="1"/>
          </p:cNvSpPr>
          <p:nvPr>
            <p:ph type="body" idx="6"/>
          </p:nvPr>
        </p:nvSpPr>
        <p:spPr>
          <a:xfrm>
            <a:off x="1209352" y="4672584"/>
            <a:ext cx="4971992" cy="39319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sz="2400" b="0" i="0" u="none" strike="noStrike" cap="none">
                <a:solidFill>
                  <a:schemeClr val="dk1"/>
                </a:solidFill>
                <a:latin typeface="Arial"/>
                <a:ea typeface="Arial"/>
                <a:cs typeface="Arial"/>
                <a:sym typeface="Arial"/>
              </a:rPr>
              <a:t>which has little practical </a:t>
            </a:r>
            <a:r>
              <a:rPr lang="en-US" sz="2400">
                <a:latin typeface="Arial"/>
                <a:ea typeface="Arial"/>
                <a:cs typeface="Arial"/>
                <a:sym typeface="Arial"/>
              </a:rPr>
              <a:t>application.</a:t>
            </a:r>
            <a:endParaRPr sz="2400">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9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200"/>
              <a:buFont typeface="Arial"/>
              <a:buNone/>
            </a:pPr>
            <a:r>
              <a:rPr lang="en-US" sz="3200" b="1" i="0" u="none" strike="noStrike" cap="none">
                <a:solidFill>
                  <a:srgbClr val="007FA3"/>
                </a:solidFill>
                <a:latin typeface="Arial"/>
                <a:ea typeface="Arial"/>
                <a:cs typeface="Arial"/>
                <a:sym typeface="Arial"/>
              </a:rPr>
              <a:t>Example 5.34 Using the N</a:t>
            </a:r>
            <a:r>
              <a:rPr lang="en-US" sz="100" b="1" i="0" u="none" strike="noStrike" cap="none">
                <a:solidFill>
                  <a:srgbClr val="007FA3"/>
                </a:solidFill>
                <a:latin typeface="Arial"/>
                <a:ea typeface="Arial"/>
                <a:cs typeface="Arial"/>
                <a:sym typeface="Arial"/>
              </a:rPr>
              <a:t> </a:t>
            </a:r>
            <a:r>
              <a:rPr lang="en-US" sz="3200" b="1" i="0" u="none" strike="noStrike" cap="none">
                <a:solidFill>
                  <a:srgbClr val="007FA3"/>
                </a:solidFill>
                <a:latin typeface="Arial"/>
                <a:ea typeface="Arial"/>
                <a:cs typeface="Arial"/>
                <a:sym typeface="Arial"/>
              </a:rPr>
              <a:t>O</a:t>
            </a:r>
            <a:r>
              <a:rPr lang="en-US" sz="100" b="1" i="0" u="none" strike="noStrike" cap="none">
                <a:solidFill>
                  <a:srgbClr val="007FA3"/>
                </a:solidFill>
                <a:latin typeface="Arial"/>
                <a:ea typeface="Arial"/>
                <a:cs typeface="Arial"/>
                <a:sym typeface="Arial"/>
              </a:rPr>
              <a:t> </a:t>
            </a:r>
            <a:r>
              <a:rPr lang="en-US" sz="3200" b="1" i="0" u="none" strike="noStrike" cap="none">
                <a:solidFill>
                  <a:srgbClr val="007FA3"/>
                </a:solidFill>
                <a:latin typeface="Arial"/>
                <a:ea typeface="Arial"/>
                <a:cs typeface="Arial"/>
                <a:sym typeface="Arial"/>
              </a:rPr>
              <a:t>R</a:t>
            </a:r>
            <a:r>
              <a:rPr lang="en-US" sz="100" b="1" i="0" u="none" strike="noStrike" cap="none">
                <a:solidFill>
                  <a:srgbClr val="007FA3"/>
                </a:solidFill>
                <a:latin typeface="Arial"/>
                <a:ea typeface="Arial"/>
                <a:cs typeface="Arial"/>
                <a:sym typeface="Arial"/>
              </a:rPr>
              <a:t> </a:t>
            </a:r>
            <a:r>
              <a:rPr lang="en-US" sz="3200" b="1" i="0" u="none" strike="noStrike" cap="none">
                <a:solidFill>
                  <a:srgbClr val="007FA3"/>
                </a:solidFill>
                <a:latin typeface="Arial"/>
                <a:ea typeface="Arial"/>
                <a:cs typeface="Arial"/>
                <a:sym typeface="Arial"/>
              </a:rPr>
              <a:t>M.D</a:t>
            </a:r>
            <a:r>
              <a:rPr lang="en-US" sz="100" b="1" i="0" u="none" strike="noStrike" cap="none">
                <a:solidFill>
                  <a:srgbClr val="007FA3"/>
                </a:solidFill>
                <a:latin typeface="Arial"/>
                <a:ea typeface="Arial"/>
                <a:cs typeface="Arial"/>
                <a:sym typeface="Arial"/>
              </a:rPr>
              <a:t> </a:t>
            </a:r>
            <a:r>
              <a:rPr lang="en-US" sz="3200" b="1" i="0" u="none" strike="noStrike" cap="none">
                <a:solidFill>
                  <a:srgbClr val="007FA3"/>
                </a:solidFill>
                <a:latin typeface="Arial"/>
                <a:ea typeface="Arial"/>
                <a:cs typeface="Arial"/>
                <a:sym typeface="Arial"/>
              </a:rPr>
              <a:t>I</a:t>
            </a:r>
            <a:r>
              <a:rPr lang="en-US" sz="100" b="1" i="0" u="none" strike="noStrike" cap="none">
                <a:solidFill>
                  <a:srgbClr val="007FA3"/>
                </a:solidFill>
                <a:latin typeface="Arial"/>
                <a:ea typeface="Arial"/>
                <a:cs typeface="Arial"/>
                <a:sym typeface="Arial"/>
              </a:rPr>
              <a:t> </a:t>
            </a:r>
            <a:r>
              <a:rPr lang="en-US" sz="3200" b="1" i="0" u="none" strike="noStrike" cap="none">
                <a:solidFill>
                  <a:srgbClr val="007FA3"/>
                </a:solidFill>
                <a:latin typeface="Arial"/>
                <a:ea typeface="Arial"/>
                <a:cs typeface="Arial"/>
                <a:sym typeface="Arial"/>
              </a:rPr>
              <a:t>S</a:t>
            </a:r>
            <a:r>
              <a:rPr lang="en-US" sz="100" b="1" i="0" u="none" strike="noStrike" cap="none">
                <a:solidFill>
                  <a:srgbClr val="007FA3"/>
                </a:solidFill>
                <a:latin typeface="Arial"/>
                <a:ea typeface="Arial"/>
                <a:cs typeface="Arial"/>
                <a:sym typeface="Arial"/>
              </a:rPr>
              <a:t> </a:t>
            </a:r>
            <a:r>
              <a:rPr lang="en-US" sz="3200" b="1" i="0" u="none" strike="noStrike" cap="none">
                <a:solidFill>
                  <a:srgbClr val="007FA3"/>
                </a:solidFill>
                <a:latin typeface="Arial"/>
                <a:ea typeface="Arial"/>
                <a:cs typeface="Arial"/>
                <a:sym typeface="Arial"/>
              </a:rPr>
              <a:t>T Function to Compute Normal Probabilities</a:t>
            </a:r>
            <a:endParaRPr sz="3200" b="1" i="0" u="none" strike="noStrike" cap="none">
              <a:solidFill>
                <a:srgbClr val="007FA3"/>
              </a:solidFill>
              <a:latin typeface="Arial"/>
              <a:ea typeface="Arial"/>
              <a:cs typeface="Arial"/>
              <a:sym typeface="Arial"/>
            </a:endParaRPr>
          </a:p>
        </p:txBody>
      </p:sp>
      <p:sp>
        <p:nvSpPr>
          <p:cNvPr id="1042" name="Google Shape;1042;p99"/>
          <p:cNvSpPr txBox="1">
            <a:spLocks noGrp="1"/>
          </p:cNvSpPr>
          <p:nvPr>
            <p:ph type="body" idx="1"/>
          </p:nvPr>
        </p:nvSpPr>
        <p:spPr>
          <a:xfrm>
            <a:off x="457200" y="1600200"/>
            <a:ext cx="8229600" cy="850392"/>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The distribution for customer demand (units per month) is normal with mean = 750 and standard deviation = 100.</a:t>
            </a:r>
            <a:endParaRPr sz="2000" b="0" i="0" u="none" strike="noStrike" cap="none">
              <a:solidFill>
                <a:schemeClr val="dk1"/>
              </a:solidFill>
              <a:latin typeface="Arial"/>
              <a:ea typeface="Arial"/>
              <a:cs typeface="Arial"/>
              <a:sym typeface="Arial"/>
            </a:endParaRPr>
          </a:p>
        </p:txBody>
      </p:sp>
      <p:sp>
        <p:nvSpPr>
          <p:cNvPr id="1043" name="Google Shape;1043;p99"/>
          <p:cNvSpPr txBox="1">
            <a:spLocks noGrp="1"/>
          </p:cNvSpPr>
          <p:nvPr>
            <p:ph type="body" idx="2"/>
          </p:nvPr>
        </p:nvSpPr>
        <p:spPr>
          <a:xfrm>
            <a:off x="457200" y="2521732"/>
            <a:ext cx="8229600" cy="53236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Find the probability that demand will be:</a:t>
            </a:r>
            <a:endParaRPr>
              <a:latin typeface="Arial"/>
              <a:ea typeface="Arial"/>
              <a:cs typeface="Arial"/>
              <a:sym typeface="Arial"/>
            </a:endParaRPr>
          </a:p>
        </p:txBody>
      </p:sp>
      <p:sp>
        <p:nvSpPr>
          <p:cNvPr id="1044" name="Google Shape;1044;p99"/>
          <p:cNvSpPr txBox="1">
            <a:spLocks noGrp="1"/>
          </p:cNvSpPr>
          <p:nvPr>
            <p:ph type="body" idx="3"/>
          </p:nvPr>
        </p:nvSpPr>
        <p:spPr>
          <a:xfrm>
            <a:off x="457200" y="3127762"/>
            <a:ext cx="1664208" cy="401822"/>
          </a:xfrm>
          <a:prstGeom prst="rect">
            <a:avLst/>
          </a:prstGeom>
          <a:noFill/>
          <a:ln>
            <a:noFill/>
          </a:ln>
        </p:spPr>
        <p:txBody>
          <a:bodyPr spcFirstLastPara="1" wrap="square" lIns="0" tIns="0" rIns="0" bIns="0" anchor="t" anchorCtr="0">
            <a:noAutofit/>
          </a:bodyPr>
          <a:lstStyle/>
          <a:p>
            <a:pPr marL="740664" marR="0" lvl="0" indent="-432000" algn="l" rtl="0">
              <a:lnSpc>
                <a:spcPct val="100000"/>
              </a:lnSpc>
              <a:spcBef>
                <a:spcPts val="600"/>
              </a:spcBef>
              <a:spcAft>
                <a:spcPts val="0"/>
              </a:spcAft>
              <a:buClr>
                <a:srgbClr val="007FA3"/>
              </a:buClr>
              <a:buSzPts val="2000"/>
              <a:buFont typeface="Arial"/>
              <a:buAutoNum type="arabicPeriod"/>
            </a:pPr>
            <a:r>
              <a:rPr lang="en-US" sz="2000" b="0" i="0" u="none" strike="noStrike" cap="none">
                <a:solidFill>
                  <a:schemeClr val="dk1"/>
                </a:solidFill>
                <a:latin typeface="Arial"/>
                <a:ea typeface="Arial"/>
                <a:cs typeface="Arial"/>
                <a:sym typeface="Arial"/>
              </a:rPr>
              <a:t>at most</a:t>
            </a:r>
            <a:endParaRPr>
              <a:latin typeface="Arial"/>
              <a:ea typeface="Arial"/>
              <a:cs typeface="Arial"/>
              <a:sym typeface="Arial"/>
            </a:endParaRPr>
          </a:p>
        </p:txBody>
      </p:sp>
      <p:pic>
        <p:nvPicPr>
          <p:cNvPr id="1045" name="Google Shape;1045;p99" descr="900 units per month"/>
          <p:cNvPicPr preferRelativeResize="0"/>
          <p:nvPr/>
        </p:nvPicPr>
        <p:blipFill rotWithShape="1">
          <a:blip r:embed="rId3">
            <a:alphaModFix/>
          </a:blip>
          <a:srcRect/>
          <a:stretch/>
        </p:blipFill>
        <p:spPr>
          <a:xfrm>
            <a:off x="2187448" y="3240119"/>
            <a:ext cx="1828800" cy="254000"/>
          </a:xfrm>
          <a:prstGeom prst="rect">
            <a:avLst/>
          </a:prstGeom>
          <a:noFill/>
          <a:ln>
            <a:noFill/>
          </a:ln>
        </p:spPr>
      </p:pic>
      <p:sp>
        <p:nvSpPr>
          <p:cNvPr id="1046" name="Google Shape;1046;p99"/>
          <p:cNvSpPr txBox="1">
            <a:spLocks noGrp="1"/>
          </p:cNvSpPr>
          <p:nvPr>
            <p:ph type="body" idx="4"/>
          </p:nvPr>
        </p:nvSpPr>
        <p:spPr>
          <a:xfrm>
            <a:off x="457200" y="3603250"/>
            <a:ext cx="1664208" cy="415852"/>
          </a:xfrm>
          <a:prstGeom prst="rect">
            <a:avLst/>
          </a:prstGeom>
          <a:noFill/>
          <a:ln>
            <a:noFill/>
          </a:ln>
        </p:spPr>
        <p:txBody>
          <a:bodyPr spcFirstLastPara="1" wrap="square" lIns="0" tIns="0" rIns="0" bIns="0" anchor="t" anchorCtr="0">
            <a:noAutofit/>
          </a:bodyPr>
          <a:lstStyle/>
          <a:p>
            <a:pPr marL="740664" lvl="0" indent="-429768" algn="l" rtl="0">
              <a:lnSpc>
                <a:spcPct val="100000"/>
              </a:lnSpc>
              <a:spcBef>
                <a:spcPts val="600"/>
              </a:spcBef>
              <a:spcAft>
                <a:spcPts val="0"/>
              </a:spcAft>
              <a:buSzPts val="2000"/>
              <a:buFont typeface="Arial"/>
              <a:buAutoNum type="arabicPeriod" startAt="2"/>
            </a:pPr>
            <a:r>
              <a:rPr lang="en-US" sz="2000">
                <a:latin typeface="Arial"/>
                <a:ea typeface="Arial"/>
                <a:cs typeface="Arial"/>
                <a:sym typeface="Arial"/>
              </a:rPr>
              <a:t>exceed</a:t>
            </a:r>
            <a:endParaRPr/>
          </a:p>
        </p:txBody>
      </p:sp>
      <p:pic>
        <p:nvPicPr>
          <p:cNvPr id="1047" name="Google Shape;1047;p99" descr="700 units per month"/>
          <p:cNvPicPr preferRelativeResize="0"/>
          <p:nvPr/>
        </p:nvPicPr>
        <p:blipFill rotWithShape="1">
          <a:blip r:embed="rId4">
            <a:alphaModFix/>
          </a:blip>
          <a:srcRect/>
          <a:stretch/>
        </p:blipFill>
        <p:spPr>
          <a:xfrm>
            <a:off x="2187448" y="3716718"/>
            <a:ext cx="1828800" cy="254000"/>
          </a:xfrm>
          <a:prstGeom prst="rect">
            <a:avLst/>
          </a:prstGeom>
          <a:noFill/>
          <a:ln>
            <a:noFill/>
          </a:ln>
        </p:spPr>
      </p:pic>
      <p:sp>
        <p:nvSpPr>
          <p:cNvPr id="1048" name="Google Shape;1048;p99"/>
          <p:cNvSpPr txBox="1">
            <a:spLocks noGrp="1"/>
          </p:cNvSpPr>
          <p:nvPr>
            <p:ph type="body" idx="5"/>
          </p:nvPr>
        </p:nvSpPr>
        <p:spPr>
          <a:xfrm>
            <a:off x="457200" y="4092768"/>
            <a:ext cx="2130552" cy="405268"/>
          </a:xfrm>
          <a:prstGeom prst="rect">
            <a:avLst/>
          </a:prstGeom>
          <a:noFill/>
          <a:ln>
            <a:noFill/>
          </a:ln>
        </p:spPr>
        <p:txBody>
          <a:bodyPr spcFirstLastPara="1" wrap="square" lIns="0" tIns="0" rIns="0" bIns="0" anchor="t" anchorCtr="0">
            <a:noAutofit/>
          </a:bodyPr>
          <a:lstStyle/>
          <a:p>
            <a:pPr marL="740664" lvl="0" indent="-429768" algn="l" rtl="0">
              <a:lnSpc>
                <a:spcPct val="100000"/>
              </a:lnSpc>
              <a:spcBef>
                <a:spcPts val="600"/>
              </a:spcBef>
              <a:spcAft>
                <a:spcPts val="0"/>
              </a:spcAft>
              <a:buSzPts val="2000"/>
              <a:buFont typeface="Arial"/>
              <a:buAutoNum type="arabicPeriod" startAt="3"/>
            </a:pPr>
            <a:r>
              <a:rPr lang="en-US" sz="2000">
                <a:latin typeface="Arial"/>
                <a:ea typeface="Arial"/>
                <a:cs typeface="Arial"/>
                <a:sym typeface="Arial"/>
              </a:rPr>
              <a:t>be between</a:t>
            </a:r>
            <a:endParaRPr/>
          </a:p>
        </p:txBody>
      </p:sp>
      <p:pic>
        <p:nvPicPr>
          <p:cNvPr id="1049" name="Google Shape;1049;p99" descr="700 and 900 units per month"/>
          <p:cNvPicPr preferRelativeResize="0"/>
          <p:nvPr/>
        </p:nvPicPr>
        <p:blipFill rotWithShape="1">
          <a:blip r:embed="rId5">
            <a:alphaModFix/>
          </a:blip>
          <a:srcRect/>
          <a:stretch/>
        </p:blipFill>
        <p:spPr>
          <a:xfrm>
            <a:off x="2673350" y="4216604"/>
            <a:ext cx="2832100" cy="254000"/>
          </a:xfrm>
          <a:prstGeom prst="rect">
            <a:avLst/>
          </a:prstGeom>
          <a:noFill/>
          <a:ln>
            <a:noFill/>
          </a:ln>
        </p:spPr>
      </p:pic>
      <p:pic>
        <p:nvPicPr>
          <p:cNvPr id="1050" name="Google Shape;1050;p99" descr="An excel worksheet displays x values and the corresponding f of x values. A graph titled, Cumulative Distribution function plots the values of x and f of x values. The mean for the x values is 750 and standard deviation is 100. The values are listed in the table. The columns have the following headings from left to right. x, F of x. The row entries are as follows. Row 1. 500, 0.0062. Row 2. 550, 0.0228. Row 3. 600, 0.0668. Row 4. 650, 0.1587. Row 5. 700, 0.3085. Row 6. 750, 0.5. Row 7. 800, 0.6915. Row 8. 850, 0.8413. Row 9. 900, 0.9332. Row 10. 950, 0.9772. Row 11. 1000, 0.9938. The graph has a vertical axis ranges from 0.1000 to 1.0000, in increments of 0.1000, and a horizontal axis ranges from 500 to 1000, in increments of 50. The graph rises from (500, 0.0062) through (550, 0.0228), (600, 0.0668), (650, 0.1587), (700, 0.3085), (750, 0.5000), (800, 0.6915), (850, 0.8413), (900, 0.9332), (950, 0.9772), to (1000, 0.9938)."/>
          <p:cNvPicPr preferRelativeResize="0"/>
          <p:nvPr/>
        </p:nvPicPr>
        <p:blipFill rotWithShape="1">
          <a:blip r:embed="rId6">
            <a:alphaModFix/>
          </a:blip>
          <a:srcRect/>
          <a:stretch/>
        </p:blipFill>
        <p:spPr>
          <a:xfrm>
            <a:off x="2488274" y="4578511"/>
            <a:ext cx="3581049" cy="168226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00"/>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5.34: Question 1</a:t>
            </a:r>
            <a:endParaRPr sz="3600" b="1" i="0" u="none" strike="noStrike" cap="none">
              <a:solidFill>
                <a:srgbClr val="007FA3"/>
              </a:solidFill>
              <a:latin typeface="Arial"/>
              <a:ea typeface="Arial"/>
              <a:cs typeface="Arial"/>
              <a:sym typeface="Arial"/>
            </a:endParaRPr>
          </a:p>
        </p:txBody>
      </p:sp>
      <p:sp>
        <p:nvSpPr>
          <p:cNvPr id="1056" name="Google Shape;1056;p100"/>
          <p:cNvSpPr txBox="1">
            <a:spLocks noGrp="1"/>
          </p:cNvSpPr>
          <p:nvPr>
            <p:ph type="body" idx="1"/>
          </p:nvPr>
        </p:nvSpPr>
        <p:spPr>
          <a:xfrm>
            <a:off x="457200" y="1600201"/>
            <a:ext cx="8382000" cy="438911"/>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0"/>
              </a:spcBef>
              <a:spcAft>
                <a:spcPts val="0"/>
              </a:spcAft>
              <a:buClr>
                <a:srgbClr val="007FA3"/>
              </a:buClr>
              <a:buSzPts val="2600"/>
              <a:buFont typeface="Arial"/>
              <a:buChar char="•"/>
            </a:pPr>
            <a:r>
              <a:rPr lang="en-US" sz="2600" b="0" i="0" u="none" strike="noStrike" cap="none">
                <a:solidFill>
                  <a:schemeClr val="dk1"/>
                </a:solidFill>
                <a:latin typeface="Arial"/>
                <a:ea typeface="Arial"/>
                <a:cs typeface="Arial"/>
                <a:sym typeface="Arial"/>
              </a:rPr>
              <a:t>Probability that demand will be at most 900 units, or</a:t>
            </a:r>
            <a:endParaRPr sz="2600" b="0" i="0" u="none" strike="noStrike" cap="none">
              <a:solidFill>
                <a:schemeClr val="dk1"/>
              </a:solidFill>
              <a:latin typeface="Arial"/>
              <a:ea typeface="Arial"/>
              <a:cs typeface="Arial"/>
              <a:sym typeface="Arial"/>
            </a:endParaRPr>
          </a:p>
        </p:txBody>
      </p:sp>
      <p:pic>
        <p:nvPicPr>
          <p:cNvPr id="1057" name="Google Shape;1057;p100" descr="P of x is less than or equal to 900,"/>
          <p:cNvPicPr preferRelativeResize="0"/>
          <p:nvPr/>
        </p:nvPicPr>
        <p:blipFill rotWithShape="1">
          <a:blip r:embed="rId3">
            <a:alphaModFix/>
          </a:blip>
          <a:srcRect/>
          <a:stretch/>
        </p:blipFill>
        <p:spPr>
          <a:xfrm>
            <a:off x="700024" y="2105935"/>
            <a:ext cx="1676400" cy="368300"/>
          </a:xfrm>
          <a:prstGeom prst="rect">
            <a:avLst/>
          </a:prstGeom>
          <a:noFill/>
          <a:ln>
            <a:noFill/>
          </a:ln>
        </p:spPr>
      </p:pic>
      <p:sp>
        <p:nvSpPr>
          <p:cNvPr id="1058" name="Google Shape;1058;p100"/>
          <p:cNvSpPr txBox="1">
            <a:spLocks noGrp="1"/>
          </p:cNvSpPr>
          <p:nvPr>
            <p:ph type="body" idx="2"/>
          </p:nvPr>
        </p:nvSpPr>
        <p:spPr>
          <a:xfrm>
            <a:off x="457200" y="2541058"/>
            <a:ext cx="749808" cy="485606"/>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600"/>
              <a:buFont typeface="Arial"/>
              <a:buChar char="–"/>
            </a:pPr>
            <a:r>
              <a:rPr lang="en-US" sz="2600" b="0" i="0" u="none" strike="noStrike" cap="none">
                <a:solidFill>
                  <a:schemeClr val="dk1"/>
                </a:solidFill>
                <a:latin typeface="Arial"/>
                <a:ea typeface="Arial"/>
                <a:cs typeface="Arial"/>
                <a:sym typeface="Arial"/>
              </a:rPr>
              <a:t> </a:t>
            </a:r>
            <a:endParaRPr sz="2600" b="0" i="0" u="none" strike="noStrike" cap="none">
              <a:solidFill>
                <a:schemeClr val="dk1"/>
              </a:solidFill>
              <a:latin typeface="Arial"/>
              <a:ea typeface="Arial"/>
              <a:cs typeface="Arial"/>
              <a:sym typeface="Arial"/>
            </a:endParaRPr>
          </a:p>
        </p:txBody>
      </p:sp>
      <p:pic>
        <p:nvPicPr>
          <p:cNvPr id="1059" name="Google Shape;1059;p100" descr="= N O R M period D I S T left parenthesis 900 comma 750 comma 100 comma TRUE right parenthesis = 0.9332."/>
          <p:cNvPicPr preferRelativeResize="0"/>
          <p:nvPr/>
        </p:nvPicPr>
        <p:blipFill rotWithShape="1">
          <a:blip r:embed="rId4">
            <a:alphaModFix/>
          </a:blip>
          <a:srcRect/>
          <a:stretch/>
        </p:blipFill>
        <p:spPr>
          <a:xfrm>
            <a:off x="1271016" y="2650045"/>
            <a:ext cx="5969000" cy="381000"/>
          </a:xfrm>
          <a:prstGeom prst="rect">
            <a:avLst/>
          </a:prstGeom>
          <a:noFill/>
          <a:ln>
            <a:noFill/>
          </a:ln>
        </p:spPr>
      </p:pic>
      <p:pic>
        <p:nvPicPr>
          <p:cNvPr id="1060" name="Google Shape;1060;p100" descr="A normal curve has a mean of 750 and a standard deviation of 100. A point 900 is marked on the horizontal axis to the right of 750. The area of the curve to the left of 900 is shaded and labeled, P of Demand is less than 900."/>
          <p:cNvPicPr preferRelativeResize="0"/>
          <p:nvPr/>
        </p:nvPicPr>
        <p:blipFill rotWithShape="1">
          <a:blip r:embed="rId5">
            <a:alphaModFix/>
          </a:blip>
          <a:srcRect/>
          <a:stretch/>
        </p:blipFill>
        <p:spPr>
          <a:xfrm>
            <a:off x="1822481" y="3206855"/>
            <a:ext cx="5133277" cy="23410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Permutations</a:t>
            </a:r>
            <a:endParaRPr>
              <a:latin typeface="Arial"/>
              <a:ea typeface="Arial"/>
              <a:cs typeface="Arial"/>
              <a:sym typeface="Arial"/>
            </a:endParaRPr>
          </a:p>
        </p:txBody>
      </p:sp>
      <p:sp>
        <p:nvSpPr>
          <p:cNvPr id="280" name="Google Shape;280;p29"/>
          <p:cNvSpPr txBox="1">
            <a:spLocks noGrp="1"/>
          </p:cNvSpPr>
          <p:nvPr>
            <p:ph type="body" idx="1"/>
          </p:nvPr>
        </p:nvSpPr>
        <p:spPr>
          <a:xfrm>
            <a:off x="457200" y="1600201"/>
            <a:ext cx="8229600" cy="2715768"/>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If we want to select </a:t>
            </a:r>
            <a:r>
              <a:rPr lang="en-US" i="1">
                <a:latin typeface="Arial"/>
                <a:ea typeface="Arial"/>
                <a:cs typeface="Arial"/>
                <a:sym typeface="Arial"/>
              </a:rPr>
              <a:t>n</a:t>
            </a:r>
            <a:r>
              <a:rPr lang="en-US">
                <a:latin typeface="Arial"/>
                <a:ea typeface="Arial"/>
                <a:cs typeface="Arial"/>
                <a:sym typeface="Arial"/>
              </a:rPr>
              <a:t> objects from </a:t>
            </a:r>
            <a:r>
              <a:rPr lang="en-US" i="1">
                <a:latin typeface="Arial"/>
                <a:ea typeface="Arial"/>
                <a:cs typeface="Arial"/>
                <a:sym typeface="Arial"/>
              </a:rPr>
              <a:t>N</a:t>
            </a:r>
            <a:r>
              <a:rPr lang="en-US">
                <a:latin typeface="Arial"/>
                <a:ea typeface="Arial"/>
                <a:cs typeface="Arial"/>
                <a:sym typeface="Arial"/>
              </a:rPr>
              <a:t> and the order is important, then we call the outcomes </a:t>
            </a:r>
            <a:r>
              <a:rPr lang="en-US" b="1">
                <a:latin typeface="Arial"/>
                <a:ea typeface="Arial"/>
                <a:cs typeface="Arial"/>
                <a:sym typeface="Arial"/>
              </a:rPr>
              <a:t>permutations</a:t>
            </a:r>
            <a:r>
              <a:rPr lang="en-US">
                <a:latin typeface="Arial"/>
                <a:ea typeface="Arial"/>
                <a:cs typeface="Arial"/>
                <a:sym typeface="Arial"/>
              </a:rPr>
              <a:t>. </a:t>
            </a:r>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The number of permutations of </a:t>
            </a:r>
            <a:r>
              <a:rPr lang="en-US" i="1">
                <a:latin typeface="Arial"/>
                <a:ea typeface="Arial"/>
                <a:cs typeface="Arial"/>
                <a:sym typeface="Arial"/>
              </a:rPr>
              <a:t>n</a:t>
            </a:r>
            <a:r>
              <a:rPr lang="en-US">
                <a:latin typeface="Arial"/>
                <a:ea typeface="Arial"/>
                <a:cs typeface="Arial"/>
                <a:sym typeface="Arial"/>
              </a:rPr>
              <a:t> objects selected from </a:t>
            </a:r>
            <a:r>
              <a:rPr lang="en-US" i="1">
                <a:latin typeface="Arial"/>
                <a:ea typeface="Arial"/>
                <a:cs typeface="Arial"/>
                <a:sym typeface="Arial"/>
              </a:rPr>
              <a:t>N</a:t>
            </a:r>
            <a:r>
              <a:rPr lang="en-US">
                <a:latin typeface="Arial"/>
                <a:ea typeface="Arial"/>
                <a:cs typeface="Arial"/>
                <a:sym typeface="Arial"/>
              </a:rPr>
              <a:t> is</a:t>
            </a:r>
            <a:endParaRPr/>
          </a:p>
        </p:txBody>
      </p:sp>
      <p:pic>
        <p:nvPicPr>
          <p:cNvPr id="281" name="Google Shape;281;p29" descr="P of lower n, upper N = lower n factorial times a 2 by 1 matrix with row elements as follows. Row 1, upper N. Row 2, lower n. = start fraction upper n factorial over left parenthesis upper n minus lower n right parenthesis factorial. This equation is labeled, 5.3"/>
          <p:cNvPicPr preferRelativeResize="0"/>
          <p:nvPr/>
        </p:nvPicPr>
        <p:blipFill rotWithShape="1">
          <a:blip r:embed="rId3">
            <a:alphaModFix/>
          </a:blip>
          <a:srcRect/>
          <a:stretch/>
        </p:blipFill>
        <p:spPr>
          <a:xfrm>
            <a:off x="1428750" y="4603518"/>
            <a:ext cx="6286500" cy="889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0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5.34: Question 2</a:t>
            </a:r>
            <a:endParaRPr sz="3600" b="1" i="0" u="none" strike="noStrike" cap="none">
              <a:solidFill>
                <a:srgbClr val="007FA3"/>
              </a:solidFill>
              <a:latin typeface="Arial"/>
              <a:ea typeface="Arial"/>
              <a:cs typeface="Arial"/>
              <a:sym typeface="Arial"/>
            </a:endParaRPr>
          </a:p>
        </p:txBody>
      </p:sp>
      <p:sp>
        <p:nvSpPr>
          <p:cNvPr id="1066" name="Google Shape;1066;p101"/>
          <p:cNvSpPr txBox="1">
            <a:spLocks noGrp="1"/>
          </p:cNvSpPr>
          <p:nvPr>
            <p:ph type="body" idx="1"/>
          </p:nvPr>
        </p:nvSpPr>
        <p:spPr>
          <a:xfrm>
            <a:off x="457200" y="1600201"/>
            <a:ext cx="8229600" cy="448055"/>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Probability that demand will exceed 700 units, or</a:t>
            </a:r>
            <a:endParaRPr b="0" i="0" u="none" strike="noStrike" cap="none">
              <a:solidFill>
                <a:schemeClr val="dk1"/>
              </a:solidFill>
              <a:latin typeface="Arial"/>
              <a:ea typeface="Arial"/>
              <a:cs typeface="Arial"/>
              <a:sym typeface="Arial"/>
            </a:endParaRPr>
          </a:p>
        </p:txBody>
      </p:sp>
      <p:pic>
        <p:nvPicPr>
          <p:cNvPr id="1067" name="Google Shape;1067;p101" descr="P of x is greater than 700."/>
          <p:cNvPicPr preferRelativeResize="0"/>
          <p:nvPr/>
        </p:nvPicPr>
        <p:blipFill rotWithShape="1">
          <a:blip r:embed="rId3">
            <a:alphaModFix/>
          </a:blip>
          <a:srcRect/>
          <a:stretch/>
        </p:blipFill>
        <p:spPr>
          <a:xfrm>
            <a:off x="704850" y="2138363"/>
            <a:ext cx="1739900" cy="393700"/>
          </a:xfrm>
          <a:prstGeom prst="rect">
            <a:avLst/>
          </a:prstGeom>
          <a:noFill/>
          <a:ln>
            <a:noFill/>
          </a:ln>
        </p:spPr>
      </p:pic>
      <p:sp>
        <p:nvSpPr>
          <p:cNvPr id="1068" name="Google Shape;1068;p101"/>
          <p:cNvSpPr txBox="1">
            <a:spLocks noGrp="1"/>
          </p:cNvSpPr>
          <p:nvPr>
            <p:ph type="body" idx="2"/>
          </p:nvPr>
        </p:nvSpPr>
        <p:spPr>
          <a:xfrm>
            <a:off x="457200" y="2623354"/>
            <a:ext cx="749808" cy="531326"/>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800"/>
              <a:buFont typeface="Arial"/>
              <a:buChar char="–"/>
            </a:pPr>
            <a:r>
              <a:rPr lang="en-US" b="0" i="0" u="none" strike="noStrike" cap="none">
                <a:solidFill>
                  <a:schemeClr val="dk1"/>
                </a:solidFill>
                <a:latin typeface="Arial"/>
                <a:ea typeface="Arial"/>
                <a:cs typeface="Arial"/>
                <a:sym typeface="Arial"/>
              </a:rPr>
              <a:t>  </a:t>
            </a:r>
            <a:endParaRPr>
              <a:latin typeface="Arial"/>
              <a:ea typeface="Arial"/>
              <a:cs typeface="Arial"/>
              <a:sym typeface="Arial"/>
            </a:endParaRPr>
          </a:p>
        </p:txBody>
      </p:sp>
      <p:pic>
        <p:nvPicPr>
          <p:cNvPr id="1069" name="Google Shape;1069;p101" descr="= 1 minus N O R M period D I S T left parenthesis 700 comma 750 comma 100 comma TRUE right parenthesis = 1 minus 0.3085 = 0.6915"/>
          <p:cNvPicPr preferRelativeResize="0"/>
          <p:nvPr/>
        </p:nvPicPr>
        <p:blipFill rotWithShape="1">
          <a:blip r:embed="rId4">
            <a:alphaModFix/>
          </a:blip>
          <a:srcRect/>
          <a:stretch/>
        </p:blipFill>
        <p:spPr>
          <a:xfrm>
            <a:off x="1308100" y="2781300"/>
            <a:ext cx="7353300" cy="355600"/>
          </a:xfrm>
          <a:prstGeom prst="rect">
            <a:avLst/>
          </a:prstGeom>
          <a:noFill/>
          <a:ln>
            <a:noFill/>
          </a:ln>
        </p:spPr>
      </p:pic>
      <p:pic>
        <p:nvPicPr>
          <p:cNvPr id="1070" name="Google Shape;1070;p101" descr="A normal curve has a mean at 750 and a standard deviation of 100. A point 700 is marked on the horizontal axis to the left of 750. The area of the curve to the right of 700 is shaded and labeled, P of X is greater than 700."/>
          <p:cNvPicPr preferRelativeResize="0"/>
          <p:nvPr/>
        </p:nvPicPr>
        <p:blipFill rotWithShape="1">
          <a:blip r:embed="rId5">
            <a:alphaModFix/>
          </a:blip>
          <a:srcRect/>
          <a:stretch/>
        </p:blipFill>
        <p:spPr>
          <a:xfrm>
            <a:off x="1828579" y="3384529"/>
            <a:ext cx="5102794" cy="228010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02"/>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5.34: Question 3</a:t>
            </a:r>
            <a:endParaRPr sz="3600" b="1" i="0" u="none" strike="noStrike" cap="none">
              <a:solidFill>
                <a:srgbClr val="007FA3"/>
              </a:solidFill>
              <a:latin typeface="Arial"/>
              <a:ea typeface="Arial"/>
              <a:cs typeface="Arial"/>
              <a:sym typeface="Arial"/>
            </a:endParaRPr>
          </a:p>
        </p:txBody>
      </p:sp>
      <p:sp>
        <p:nvSpPr>
          <p:cNvPr id="1076" name="Google Shape;1076;p102"/>
          <p:cNvSpPr txBox="1">
            <a:spLocks noGrp="1"/>
          </p:cNvSpPr>
          <p:nvPr>
            <p:ph type="body" idx="1"/>
          </p:nvPr>
        </p:nvSpPr>
        <p:spPr>
          <a:xfrm>
            <a:off x="457200" y="1600201"/>
            <a:ext cx="8001000" cy="585215"/>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Probability that demand will be between 700 and 900, or</a:t>
            </a:r>
            <a:endParaRPr>
              <a:latin typeface="Arial"/>
              <a:ea typeface="Arial"/>
              <a:cs typeface="Arial"/>
              <a:sym typeface="Arial"/>
            </a:endParaRPr>
          </a:p>
        </p:txBody>
      </p:sp>
      <p:pic>
        <p:nvPicPr>
          <p:cNvPr id="1077" name="Google Shape;1077;p102" descr="P of x is greater than 700 and less than 900,"/>
          <p:cNvPicPr preferRelativeResize="0"/>
          <p:nvPr/>
        </p:nvPicPr>
        <p:blipFill rotWithShape="1">
          <a:blip r:embed="rId3">
            <a:alphaModFix/>
          </a:blip>
          <a:srcRect/>
          <a:stretch/>
        </p:blipFill>
        <p:spPr>
          <a:xfrm>
            <a:off x="696214" y="2255795"/>
            <a:ext cx="2324100" cy="342900"/>
          </a:xfrm>
          <a:prstGeom prst="rect">
            <a:avLst/>
          </a:prstGeom>
          <a:noFill/>
          <a:ln>
            <a:noFill/>
          </a:ln>
        </p:spPr>
      </p:pic>
      <p:sp>
        <p:nvSpPr>
          <p:cNvPr id="1078" name="Google Shape;1078;p102"/>
          <p:cNvSpPr txBox="1">
            <a:spLocks noGrp="1"/>
          </p:cNvSpPr>
          <p:nvPr>
            <p:ph type="body" idx="2"/>
          </p:nvPr>
        </p:nvSpPr>
        <p:spPr>
          <a:xfrm>
            <a:off x="457200" y="2669074"/>
            <a:ext cx="713232" cy="449030"/>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a:latin typeface="Arial"/>
              <a:ea typeface="Arial"/>
              <a:cs typeface="Arial"/>
              <a:sym typeface="Arial"/>
            </a:endParaRPr>
          </a:p>
        </p:txBody>
      </p:sp>
      <p:pic>
        <p:nvPicPr>
          <p:cNvPr id="1079" name="Google Shape;1079;p102" descr=" = N O R M period D I S T left parenthesis 900 comma 750 comma 100 comma TRUE right parenthesis minus"/>
          <p:cNvPicPr preferRelativeResize="0"/>
          <p:nvPr/>
        </p:nvPicPr>
        <p:blipFill rotWithShape="1">
          <a:blip r:embed="rId4">
            <a:alphaModFix/>
          </a:blip>
          <a:srcRect/>
          <a:stretch/>
        </p:blipFill>
        <p:spPr>
          <a:xfrm>
            <a:off x="1279652" y="2792794"/>
            <a:ext cx="4241800" cy="330200"/>
          </a:xfrm>
          <a:prstGeom prst="rect">
            <a:avLst/>
          </a:prstGeom>
          <a:noFill/>
          <a:ln>
            <a:noFill/>
          </a:ln>
        </p:spPr>
      </p:pic>
      <p:pic>
        <p:nvPicPr>
          <p:cNvPr id="1080" name="Google Shape;1080;p102" descr="N O R M period D I S T left parenthesis 700 comma 750 comma 100 comma TRUE right parenthesis = 0.9332 minus 0.3085 = 0.6247"/>
          <p:cNvPicPr preferRelativeResize="0"/>
          <p:nvPr/>
        </p:nvPicPr>
        <p:blipFill rotWithShape="1">
          <a:blip r:embed="rId5">
            <a:alphaModFix/>
          </a:blip>
          <a:srcRect/>
          <a:stretch/>
        </p:blipFill>
        <p:spPr>
          <a:xfrm>
            <a:off x="1279652" y="3206073"/>
            <a:ext cx="6946900" cy="330200"/>
          </a:xfrm>
          <a:prstGeom prst="rect">
            <a:avLst/>
          </a:prstGeom>
          <a:noFill/>
          <a:ln>
            <a:noFill/>
          </a:ln>
        </p:spPr>
      </p:pic>
      <p:pic>
        <p:nvPicPr>
          <p:cNvPr id="1081" name="Google Shape;1081;p102" descr="A normal curve has a mean of 750 and a standard deviation of 100. A point 700 is marked on the horizontal axis to the left of 750. Another point, 900, is marked on the horizontal axis to the right of 750. The area of the curve between x = 700 and x = 900 is shaded and labeled, P of x is greater than or equal to 700 and less than or equal to 900."/>
          <p:cNvPicPr preferRelativeResize="0"/>
          <p:nvPr/>
        </p:nvPicPr>
        <p:blipFill rotWithShape="1">
          <a:blip r:embed="rId6">
            <a:alphaModFix/>
          </a:blip>
          <a:srcRect/>
          <a:stretch/>
        </p:blipFill>
        <p:spPr>
          <a:xfrm>
            <a:off x="1823999" y="3825152"/>
            <a:ext cx="5267401" cy="202404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03"/>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The N</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O</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R</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M.I</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N</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V Function</a:t>
            </a:r>
            <a:endParaRPr sz="3600" b="1" i="0" u="none" strike="noStrike" cap="none">
              <a:solidFill>
                <a:srgbClr val="007FA3"/>
              </a:solidFill>
              <a:latin typeface="Arial"/>
              <a:ea typeface="Arial"/>
              <a:cs typeface="Arial"/>
              <a:sym typeface="Arial"/>
            </a:endParaRPr>
          </a:p>
        </p:txBody>
      </p:sp>
      <p:sp>
        <p:nvSpPr>
          <p:cNvPr id="1087" name="Google Shape;1087;p103"/>
          <p:cNvSpPr txBox="1">
            <a:spLocks noGrp="1"/>
          </p:cNvSpPr>
          <p:nvPr>
            <p:ph type="body" idx="1"/>
          </p:nvPr>
        </p:nvSpPr>
        <p:spPr>
          <a:xfrm>
            <a:off x="457200" y="1600201"/>
            <a:ext cx="8229600" cy="1097280"/>
          </a:xfrm>
          <a:prstGeom prst="rect">
            <a:avLst/>
          </a:prstGeom>
          <a:noFill/>
          <a:ln>
            <a:noFill/>
          </a:ln>
        </p:spPr>
        <p:txBody>
          <a:bodyPr spcFirstLastPara="1" wrap="square" lIns="0" tIns="0" rIns="0" bIns="0" anchor="t" anchorCtr="0">
            <a:noAutofit/>
          </a:bodyPr>
          <a:lstStyle/>
          <a:p>
            <a:pPr marL="127000" lvl="0" indent="0" algn="l" rtl="0">
              <a:lnSpc>
                <a:spcPct val="100000"/>
              </a:lnSpc>
              <a:spcBef>
                <a:spcPts val="1500"/>
              </a:spcBef>
              <a:spcAft>
                <a:spcPts val="0"/>
              </a:spcAft>
              <a:buSzPts val="1600"/>
              <a:buNone/>
            </a:pPr>
            <a:r>
              <a:rPr lang="en-US" sz="2800">
                <a:latin typeface="Arial"/>
                <a:ea typeface="Arial"/>
                <a:cs typeface="Arial"/>
                <a:sym typeface="Arial"/>
              </a:rPr>
              <a:t>Suppose that we know the cumulative probability but don’t know the value of x. The Excel function</a:t>
            </a:r>
            <a:endParaRPr sz="2800">
              <a:latin typeface="Arial"/>
              <a:ea typeface="Arial"/>
              <a:cs typeface="Arial"/>
              <a:sym typeface="Arial"/>
            </a:endParaRPr>
          </a:p>
        </p:txBody>
      </p:sp>
      <p:pic>
        <p:nvPicPr>
          <p:cNvPr id="1088" name="Google Shape;1088;p103" descr="= N O R M period I N V left parenthesis probability comma mean comma s t d e v right parenthesis"/>
          <p:cNvPicPr preferRelativeResize="0"/>
          <p:nvPr/>
        </p:nvPicPr>
        <p:blipFill rotWithShape="1">
          <a:blip r:embed="rId3">
            <a:alphaModFix/>
          </a:blip>
          <a:srcRect/>
          <a:stretch/>
        </p:blipFill>
        <p:spPr>
          <a:xfrm>
            <a:off x="1619250" y="2985030"/>
            <a:ext cx="5905500" cy="393700"/>
          </a:xfrm>
          <a:prstGeom prst="rect">
            <a:avLst/>
          </a:prstGeom>
          <a:noFill/>
          <a:ln>
            <a:noFill/>
          </a:ln>
        </p:spPr>
      </p:pic>
      <p:sp>
        <p:nvSpPr>
          <p:cNvPr id="1089" name="Google Shape;1089;p103"/>
          <p:cNvSpPr txBox="1">
            <a:spLocks noGrp="1"/>
          </p:cNvSpPr>
          <p:nvPr>
            <p:ph type="body" idx="2"/>
          </p:nvPr>
        </p:nvSpPr>
        <p:spPr>
          <a:xfrm>
            <a:off x="597176" y="3666279"/>
            <a:ext cx="6947452" cy="947530"/>
          </a:xfrm>
          <a:prstGeom prst="rect">
            <a:avLst/>
          </a:prstGeom>
          <a:noFill/>
          <a:ln>
            <a:noFill/>
          </a:ln>
        </p:spPr>
        <p:txBody>
          <a:bodyPr spcFirstLastPara="1" wrap="square" lIns="0" tIns="0" rIns="0" bIns="0" anchor="t" anchorCtr="0">
            <a:noAutofit/>
          </a:bodyPr>
          <a:lstStyle/>
          <a:p>
            <a:pPr marL="0" marR="0" lvl="1" indent="0" algn="l" rtl="0">
              <a:lnSpc>
                <a:spcPct val="100000"/>
              </a:lnSpc>
              <a:spcBef>
                <a:spcPts val="0"/>
              </a:spcBef>
              <a:spcAft>
                <a:spcPts val="0"/>
              </a:spcAft>
              <a:buClr>
                <a:srgbClr val="007FA3"/>
              </a:buClr>
              <a:buSzPts val="2700"/>
              <a:buFont typeface="Arial"/>
              <a:buNone/>
            </a:pPr>
            <a:r>
              <a:rPr lang="en-US" sz="2800" b="0" i="0" u="none" strike="noStrike" cap="none">
                <a:solidFill>
                  <a:schemeClr val="dk1"/>
                </a:solidFill>
                <a:latin typeface="Arial"/>
                <a:ea typeface="Arial"/>
                <a:cs typeface="Arial"/>
                <a:sym typeface="Arial"/>
              </a:rPr>
              <a:t>provides the </a:t>
            </a:r>
            <a:r>
              <a:rPr lang="en-US" sz="2800" b="0" i="1" u="none" strike="noStrike" cap="none">
                <a:solidFill>
                  <a:schemeClr val="dk1"/>
                </a:solidFill>
                <a:latin typeface="Arial"/>
                <a:ea typeface="Arial"/>
                <a:cs typeface="Arial"/>
                <a:sym typeface="Arial"/>
              </a:rPr>
              <a:t>x</a:t>
            </a:r>
            <a:r>
              <a:rPr lang="en-US" sz="2800" b="0" i="0" u="none" strike="noStrike" cap="none">
                <a:solidFill>
                  <a:schemeClr val="dk1"/>
                </a:solidFill>
                <a:latin typeface="Arial"/>
                <a:ea typeface="Arial"/>
                <a:cs typeface="Arial"/>
                <a:sym typeface="Arial"/>
              </a:rPr>
              <a:t> value for a given cumulative probability.</a:t>
            </a:r>
            <a:endParaRPr sz="2800">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04"/>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5.35: Using the N</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O</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R</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M.I</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N</a:t>
            </a:r>
            <a:r>
              <a:rPr lang="en-US" sz="100" b="1" i="0" u="none" strike="noStrike" cap="none">
                <a:solidFill>
                  <a:srgbClr val="007FA3"/>
                </a:solidFill>
                <a:latin typeface="Arial"/>
                <a:ea typeface="Arial"/>
                <a:cs typeface="Arial"/>
                <a:sym typeface="Arial"/>
              </a:rPr>
              <a:t> </a:t>
            </a:r>
            <a:r>
              <a:rPr lang="en-US" sz="3600" b="1" i="0" u="none" strike="noStrike" cap="none">
                <a:solidFill>
                  <a:srgbClr val="007FA3"/>
                </a:solidFill>
                <a:latin typeface="Arial"/>
                <a:ea typeface="Arial"/>
                <a:cs typeface="Arial"/>
                <a:sym typeface="Arial"/>
              </a:rPr>
              <a:t>V Function</a:t>
            </a:r>
            <a:endParaRPr sz="3600" b="1" i="0" u="none" strike="noStrike" cap="none">
              <a:solidFill>
                <a:srgbClr val="007FA3"/>
              </a:solidFill>
              <a:latin typeface="Arial"/>
              <a:ea typeface="Arial"/>
              <a:cs typeface="Arial"/>
              <a:sym typeface="Arial"/>
            </a:endParaRPr>
          </a:p>
        </p:txBody>
      </p:sp>
      <p:sp>
        <p:nvSpPr>
          <p:cNvPr id="1095" name="Google Shape;1095;p104"/>
          <p:cNvSpPr txBox="1">
            <a:spLocks noGrp="1"/>
          </p:cNvSpPr>
          <p:nvPr>
            <p:ph type="body" idx="1"/>
          </p:nvPr>
        </p:nvSpPr>
        <p:spPr>
          <a:xfrm>
            <a:off x="457200" y="1618489"/>
            <a:ext cx="8229600" cy="996695"/>
          </a:xfrm>
          <a:prstGeom prst="rect">
            <a:avLst/>
          </a:prstGeom>
          <a:noFill/>
          <a:ln>
            <a:noFill/>
          </a:ln>
        </p:spPr>
        <p:txBody>
          <a:bodyPr spcFirstLastPara="1" wrap="square" lIns="0" tIns="0" rIns="0" bIns="0" anchor="t" anchorCtr="0">
            <a:noAutofit/>
          </a:bodyPr>
          <a:lstStyle/>
          <a:p>
            <a:pPr marL="255600" marR="0" lvl="0" indent="-255600" algn="l" rtl="0">
              <a:lnSpc>
                <a:spcPct val="100000"/>
              </a:lnSpc>
              <a:spcBef>
                <a:spcPts val="1500"/>
              </a:spcBef>
              <a:spcAft>
                <a:spcPts val="0"/>
              </a:spcAft>
              <a:buClr>
                <a:srgbClr val="007FA3"/>
              </a:buClr>
              <a:buSzPts val="2600"/>
              <a:buFont typeface="Arial"/>
              <a:buChar char="•"/>
            </a:pPr>
            <a:r>
              <a:rPr lang="en-US" sz="2600" b="0" i="0" u="none" strike="noStrike" cap="none">
                <a:solidFill>
                  <a:schemeClr val="dk1"/>
                </a:solidFill>
                <a:latin typeface="Arial"/>
                <a:ea typeface="Arial"/>
                <a:cs typeface="Arial"/>
                <a:sym typeface="Arial"/>
              </a:rPr>
              <a:t>What level of demand would be exceeded at most 10% of the time?</a:t>
            </a:r>
            <a:endParaRPr sz="2600">
              <a:latin typeface="Arial"/>
              <a:ea typeface="Arial"/>
              <a:cs typeface="Arial"/>
              <a:sym typeface="Arial"/>
            </a:endParaRPr>
          </a:p>
        </p:txBody>
      </p:sp>
      <p:sp>
        <p:nvSpPr>
          <p:cNvPr id="1096" name="Google Shape;1096;p104"/>
          <p:cNvSpPr txBox="1">
            <a:spLocks noGrp="1"/>
          </p:cNvSpPr>
          <p:nvPr>
            <p:ph type="body" idx="2"/>
          </p:nvPr>
        </p:nvSpPr>
        <p:spPr>
          <a:xfrm>
            <a:off x="457200" y="2703438"/>
            <a:ext cx="2706624" cy="606690"/>
          </a:xfrm>
          <a:prstGeom prst="rect">
            <a:avLst/>
          </a:prstGeom>
          <a:noFill/>
          <a:ln>
            <a:noFill/>
          </a:ln>
        </p:spPr>
        <p:txBody>
          <a:bodyPr spcFirstLastPara="1" wrap="square" lIns="0" tIns="0" rIns="0" bIns="0" anchor="t" anchorCtr="0">
            <a:noAutofit/>
          </a:bodyPr>
          <a:lstStyle/>
          <a:p>
            <a:pPr marL="255588" marR="0" lvl="1" indent="-255588" algn="l" rtl="0">
              <a:lnSpc>
                <a:spcPct val="100000"/>
              </a:lnSpc>
              <a:spcBef>
                <a:spcPts val="1500"/>
              </a:spcBef>
              <a:spcAft>
                <a:spcPts val="0"/>
              </a:spcAft>
              <a:buClr>
                <a:srgbClr val="007FA3"/>
              </a:buClr>
              <a:buSzPts val="2600"/>
              <a:buFont typeface="Arial"/>
              <a:buChar char="•"/>
            </a:pPr>
            <a:r>
              <a:rPr lang="en-US" sz="2600" b="0" i="0" u="none" strike="noStrike" cap="none">
                <a:solidFill>
                  <a:schemeClr val="dk1"/>
                </a:solidFill>
                <a:latin typeface="Arial"/>
                <a:ea typeface="Arial"/>
                <a:cs typeface="Arial"/>
                <a:sym typeface="Arial"/>
              </a:rPr>
              <a:t>Find</a:t>
            </a:r>
            <a:r>
              <a:rPr lang="en-US" sz="2600" b="0" i="1" u="none" strike="noStrike" cap="none">
                <a:solidFill>
                  <a:schemeClr val="dk1"/>
                </a:solidFill>
                <a:latin typeface="Arial"/>
                <a:ea typeface="Arial"/>
                <a:cs typeface="Arial"/>
                <a:sym typeface="Arial"/>
              </a:rPr>
              <a:t> x </a:t>
            </a:r>
            <a:r>
              <a:rPr lang="en-US" sz="2600" b="0" i="0" u="none" strike="noStrike" cap="none">
                <a:solidFill>
                  <a:schemeClr val="dk1"/>
                </a:solidFill>
                <a:latin typeface="Arial"/>
                <a:ea typeface="Arial"/>
                <a:cs typeface="Arial"/>
                <a:sym typeface="Arial"/>
              </a:rPr>
              <a:t>such that</a:t>
            </a:r>
            <a:endParaRPr sz="2600">
              <a:latin typeface="Arial"/>
              <a:ea typeface="Arial"/>
              <a:cs typeface="Arial"/>
              <a:sym typeface="Arial"/>
            </a:endParaRPr>
          </a:p>
        </p:txBody>
      </p:sp>
      <p:pic>
        <p:nvPicPr>
          <p:cNvPr id="1097" name="Google Shape;1097;p104" descr="F of x = 0.90,"/>
          <p:cNvPicPr preferRelativeResize="0"/>
          <p:nvPr/>
        </p:nvPicPr>
        <p:blipFill rotWithShape="1">
          <a:blip r:embed="rId3">
            <a:alphaModFix/>
          </a:blip>
          <a:srcRect/>
          <a:stretch/>
        </p:blipFill>
        <p:spPr>
          <a:xfrm>
            <a:off x="3232912" y="2960116"/>
            <a:ext cx="1676400" cy="368300"/>
          </a:xfrm>
          <a:prstGeom prst="rect">
            <a:avLst/>
          </a:prstGeom>
          <a:noFill/>
          <a:ln>
            <a:noFill/>
          </a:ln>
        </p:spPr>
      </p:pic>
      <p:pic>
        <p:nvPicPr>
          <p:cNvPr id="1098" name="Google Shape;1098;p104" descr="= N O R M period I N V left parenthesis 0.90 comma 750 comma 100 right parenthesis = 878.155"/>
          <p:cNvPicPr preferRelativeResize="0"/>
          <p:nvPr/>
        </p:nvPicPr>
        <p:blipFill rotWithShape="1">
          <a:blip r:embed="rId4">
            <a:alphaModFix/>
          </a:blip>
          <a:srcRect/>
          <a:stretch/>
        </p:blipFill>
        <p:spPr>
          <a:xfrm>
            <a:off x="731774" y="3398382"/>
            <a:ext cx="5270500" cy="381000"/>
          </a:xfrm>
          <a:prstGeom prst="rect">
            <a:avLst/>
          </a:prstGeom>
          <a:noFill/>
          <a:ln>
            <a:noFill/>
          </a:ln>
        </p:spPr>
      </p:pic>
      <p:pic>
        <p:nvPicPr>
          <p:cNvPr id="1099" name="Google Shape;1099;p104" descr="A normal curve has a mean at 750 and a standard deviation of 100. A point is marked on the horizontal axis to the right of 750. The area of the curve to the right of this point is shaded and labeled, area = 0.10. The area of the curve to the left of the plotted point is labeled, area = 1 minus 0.10. The value of the point plotted on the horizontal axis is to be computed."/>
          <p:cNvPicPr preferRelativeResize="0"/>
          <p:nvPr/>
        </p:nvPicPr>
        <p:blipFill rotWithShape="1">
          <a:blip r:embed="rId5">
            <a:alphaModFix/>
          </a:blip>
          <a:srcRect/>
          <a:stretch/>
        </p:blipFill>
        <p:spPr>
          <a:xfrm>
            <a:off x="1712755" y="3962314"/>
            <a:ext cx="5096698" cy="198746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0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Standard Normal Distribution</a:t>
            </a:r>
            <a:endParaRPr sz="3600" b="1" i="0" u="none" strike="noStrike" cap="none">
              <a:solidFill>
                <a:srgbClr val="007FA3"/>
              </a:solidFill>
              <a:latin typeface="Arial"/>
              <a:ea typeface="Arial"/>
              <a:cs typeface="Arial"/>
              <a:sym typeface="Arial"/>
            </a:endParaRPr>
          </a:p>
        </p:txBody>
      </p:sp>
      <p:sp>
        <p:nvSpPr>
          <p:cNvPr id="1105" name="Google Shape;1105;p105"/>
          <p:cNvSpPr txBox="1">
            <a:spLocks noGrp="1"/>
          </p:cNvSpPr>
          <p:nvPr>
            <p:ph type="body" idx="1"/>
          </p:nvPr>
        </p:nvSpPr>
        <p:spPr>
          <a:xfrm>
            <a:off x="457200" y="1600201"/>
            <a:ext cx="8229600" cy="82295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A standard normal distribution is a normal distribution with a mean of 0 and standard deviation of 1.</a:t>
            </a:r>
            <a:endParaRPr sz="2000" b="0" i="0" u="none" strike="noStrike" cap="none">
              <a:solidFill>
                <a:schemeClr val="dk1"/>
              </a:solidFill>
              <a:latin typeface="Arial"/>
              <a:ea typeface="Arial"/>
              <a:cs typeface="Arial"/>
              <a:sym typeface="Arial"/>
            </a:endParaRPr>
          </a:p>
        </p:txBody>
      </p:sp>
      <p:sp>
        <p:nvSpPr>
          <p:cNvPr id="1106" name="Google Shape;1106;p105"/>
          <p:cNvSpPr txBox="1">
            <a:spLocks noGrp="1"/>
          </p:cNvSpPr>
          <p:nvPr>
            <p:ph type="body" idx="2"/>
          </p:nvPr>
        </p:nvSpPr>
        <p:spPr>
          <a:xfrm>
            <a:off x="457200" y="2492153"/>
            <a:ext cx="8229600" cy="1092295"/>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A standard normal random variable is denoted by </a:t>
            </a:r>
            <a:r>
              <a:rPr lang="en-US" sz="2000" b="0" i="1" u="none" strike="noStrike" cap="none">
                <a:solidFill>
                  <a:schemeClr val="dk1"/>
                </a:solidFill>
                <a:latin typeface="Arial"/>
                <a:ea typeface="Arial"/>
                <a:cs typeface="Arial"/>
                <a:sym typeface="Arial"/>
              </a:rPr>
              <a:t>Z</a:t>
            </a:r>
            <a:r>
              <a:rPr lang="en-US" sz="2000" b="0" i="0" u="none" strike="noStrike" cap="none">
                <a:solidFill>
                  <a:schemeClr val="dk1"/>
                </a:solidFill>
                <a:latin typeface="Arial"/>
                <a:ea typeface="Arial"/>
                <a:cs typeface="Arial"/>
                <a:sym typeface="Arial"/>
              </a:rPr>
              <a:t>.</a:t>
            </a:r>
            <a:endParaRPr sz="2000">
              <a:latin typeface="Arial"/>
              <a:ea typeface="Arial"/>
              <a:cs typeface="Arial"/>
              <a:sym typeface="Arial"/>
            </a:endParaRPr>
          </a:p>
          <a:p>
            <a:pPr marL="742950" marR="0" lvl="1" indent="-285750" algn="l" rtl="0">
              <a:lnSpc>
                <a:spcPct val="100000"/>
              </a:lnSpc>
              <a:spcBef>
                <a:spcPts val="6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The scale along the </a:t>
            </a:r>
            <a:r>
              <a:rPr lang="en-US" sz="2000" b="0" i="1" u="none" strike="noStrike" cap="none">
                <a:solidFill>
                  <a:schemeClr val="dk1"/>
                </a:solidFill>
                <a:latin typeface="Arial"/>
                <a:ea typeface="Arial"/>
                <a:cs typeface="Arial"/>
                <a:sym typeface="Arial"/>
              </a:rPr>
              <a:t>z</a:t>
            </a:r>
            <a:r>
              <a:rPr lang="en-US" sz="2000" b="0" i="0" u="none" strike="noStrike" cap="none">
                <a:solidFill>
                  <a:schemeClr val="dk1"/>
                </a:solidFill>
                <a:latin typeface="Arial"/>
                <a:ea typeface="Arial"/>
                <a:cs typeface="Arial"/>
                <a:sym typeface="Arial"/>
              </a:rPr>
              <a:t>-axis represents the number of standard deviations from the mean of zero.</a:t>
            </a:r>
            <a:endParaRPr sz="2000" b="0" i="0" u="none" strike="noStrike" cap="none">
              <a:solidFill>
                <a:schemeClr val="dk1"/>
              </a:solidFill>
              <a:latin typeface="Arial"/>
              <a:ea typeface="Arial"/>
              <a:cs typeface="Arial"/>
              <a:sym typeface="Arial"/>
            </a:endParaRPr>
          </a:p>
        </p:txBody>
      </p:sp>
      <p:sp>
        <p:nvSpPr>
          <p:cNvPr id="1107" name="Google Shape;1107;p105"/>
          <p:cNvSpPr txBox="1">
            <a:spLocks noGrp="1"/>
          </p:cNvSpPr>
          <p:nvPr>
            <p:ph type="body" idx="3"/>
          </p:nvPr>
        </p:nvSpPr>
        <p:spPr>
          <a:xfrm>
            <a:off x="457200" y="3665764"/>
            <a:ext cx="2895600" cy="412460"/>
          </a:xfrm>
          <a:prstGeom prst="rect">
            <a:avLst/>
          </a:prstGeom>
          <a:noFill/>
          <a:ln>
            <a:noFill/>
          </a:ln>
        </p:spPr>
        <p:txBody>
          <a:bodyPr spcFirstLastPara="1" wrap="square" lIns="0" tIns="0" rIns="0" bIns="0" anchor="t" anchorCtr="0">
            <a:noAutofit/>
          </a:bodyPr>
          <a:lstStyle/>
          <a:p>
            <a:pPr marL="740664" lvl="0" indent="-283464" algn="l" rtl="0">
              <a:lnSpc>
                <a:spcPct val="100000"/>
              </a:lnSpc>
              <a:spcBef>
                <a:spcPts val="600"/>
              </a:spcBef>
              <a:spcAft>
                <a:spcPts val="0"/>
              </a:spcAft>
              <a:buSzPts val="2000"/>
              <a:buFont typeface="Arial"/>
              <a:buChar char="–"/>
            </a:pPr>
            <a:r>
              <a:rPr lang="en-US" sz="2000">
                <a:latin typeface="Arial"/>
                <a:ea typeface="Arial"/>
                <a:cs typeface="Arial"/>
                <a:sym typeface="Arial"/>
              </a:rPr>
              <a:t>The Excel function</a:t>
            </a:r>
            <a:endParaRPr sz="2000" b="0" i="0" u="none" strike="noStrike" cap="none">
              <a:solidFill>
                <a:schemeClr val="dk1"/>
              </a:solidFill>
              <a:latin typeface="Arial"/>
              <a:ea typeface="Arial"/>
              <a:cs typeface="Arial"/>
              <a:sym typeface="Arial"/>
            </a:endParaRPr>
          </a:p>
        </p:txBody>
      </p:sp>
      <p:pic>
        <p:nvPicPr>
          <p:cNvPr id="1108" name="Google Shape;1108;p105" descr="= N O R M period S period D I S T left parenthesis z right parenthesis"/>
          <p:cNvPicPr preferRelativeResize="0"/>
          <p:nvPr/>
        </p:nvPicPr>
        <p:blipFill rotWithShape="1">
          <a:blip r:embed="rId3">
            <a:alphaModFix/>
          </a:blip>
          <a:srcRect/>
          <a:stretch/>
        </p:blipFill>
        <p:spPr>
          <a:xfrm>
            <a:off x="3429000" y="3773424"/>
            <a:ext cx="2197100" cy="304800"/>
          </a:xfrm>
          <a:prstGeom prst="rect">
            <a:avLst/>
          </a:prstGeom>
          <a:noFill/>
          <a:ln>
            <a:noFill/>
          </a:ln>
        </p:spPr>
      </p:pic>
      <p:sp>
        <p:nvSpPr>
          <p:cNvPr id="1109" name="Google Shape;1109;p105"/>
          <p:cNvSpPr txBox="1">
            <a:spLocks noGrp="1"/>
          </p:cNvSpPr>
          <p:nvPr>
            <p:ph type="body" idx="4"/>
          </p:nvPr>
        </p:nvSpPr>
        <p:spPr>
          <a:xfrm>
            <a:off x="5702300" y="3755136"/>
            <a:ext cx="2834640" cy="312274"/>
          </a:xfrm>
          <a:prstGeom prst="rect">
            <a:avLst/>
          </a:prstGeom>
          <a:noFill/>
          <a:ln>
            <a:noFill/>
          </a:ln>
        </p:spPr>
        <p:txBody>
          <a:bodyPr spcFirstLastPara="1" wrap="square" lIns="0" tIns="0" rIns="0" bIns="0" anchor="t" anchorCtr="0">
            <a:noAutofit/>
          </a:bodyPr>
          <a:lstStyle/>
          <a:p>
            <a:pPr marL="0" lvl="1" indent="0" algn="l" rtl="0">
              <a:lnSpc>
                <a:spcPct val="100000"/>
              </a:lnSpc>
              <a:spcBef>
                <a:spcPts val="0"/>
              </a:spcBef>
              <a:spcAft>
                <a:spcPts val="0"/>
              </a:spcAft>
              <a:buSzPts val="2000"/>
              <a:buNone/>
            </a:pPr>
            <a:r>
              <a:rPr lang="en-US" sz="2000">
                <a:latin typeface="Arial"/>
                <a:ea typeface="Arial"/>
                <a:cs typeface="Arial"/>
                <a:sym typeface="Arial"/>
              </a:rPr>
              <a:t>finds probabilities for the</a:t>
            </a:r>
            <a:endParaRPr sz="2000">
              <a:latin typeface="Arial"/>
              <a:ea typeface="Arial"/>
              <a:cs typeface="Arial"/>
              <a:sym typeface="Arial"/>
            </a:endParaRPr>
          </a:p>
        </p:txBody>
      </p:sp>
      <p:sp>
        <p:nvSpPr>
          <p:cNvPr id="1110" name="Google Shape;1110;p105"/>
          <p:cNvSpPr txBox="1">
            <a:spLocks noGrp="1"/>
          </p:cNvSpPr>
          <p:nvPr>
            <p:ph type="body" idx="5"/>
          </p:nvPr>
        </p:nvSpPr>
        <p:spPr>
          <a:xfrm>
            <a:off x="1231254" y="4141252"/>
            <a:ext cx="3296296" cy="33833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chemeClr val="dk1"/>
                </a:solidFill>
                <a:latin typeface="Arial"/>
                <a:ea typeface="Arial"/>
                <a:cs typeface="Arial"/>
                <a:sym typeface="Arial"/>
              </a:rPr>
              <a:t>standard normal distribution.</a:t>
            </a:r>
            <a:endParaRPr sz="2000" b="0" i="0" u="none" strike="noStrike" cap="none">
              <a:solidFill>
                <a:schemeClr val="dk1"/>
              </a:solidFill>
              <a:latin typeface="Arial"/>
              <a:ea typeface="Arial"/>
              <a:cs typeface="Arial"/>
              <a:sym typeface="Arial"/>
            </a:endParaRPr>
          </a:p>
        </p:txBody>
      </p:sp>
      <p:pic>
        <p:nvPicPr>
          <p:cNvPr id="1111" name="Google Shape;1111;p105" descr="A graph titled, standard normal distribution, has a horizontal axis that marks z values from negative 3 to 3, in increments of 0.2. The graph displays a normal curve that starts at z = negative 3, reaches its maximum at z = 0, and ends at z = 3."/>
          <p:cNvPicPr preferRelativeResize="0"/>
          <p:nvPr/>
        </p:nvPicPr>
        <p:blipFill rotWithShape="1">
          <a:blip r:embed="rId4">
            <a:alphaModFix/>
          </a:blip>
          <a:srcRect/>
          <a:stretch/>
        </p:blipFill>
        <p:spPr>
          <a:xfrm>
            <a:off x="3065145" y="4562855"/>
            <a:ext cx="2903981" cy="177261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0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a:solidFill>
                  <a:srgbClr val="007FA3"/>
                </a:solidFill>
                <a:latin typeface="Arial"/>
                <a:ea typeface="Arial"/>
                <a:cs typeface="Arial"/>
                <a:sym typeface="Arial"/>
              </a:rPr>
              <a:t>Example 5.36: Computing Probabilities with the Standard Normal Distribution</a:t>
            </a:r>
            <a:endParaRPr sz="3400" b="1" i="0" u="none" strike="noStrike" cap="none">
              <a:solidFill>
                <a:srgbClr val="007FA3"/>
              </a:solidFill>
              <a:latin typeface="Arial"/>
              <a:ea typeface="Arial"/>
              <a:cs typeface="Arial"/>
              <a:sym typeface="Arial"/>
            </a:endParaRPr>
          </a:p>
        </p:txBody>
      </p:sp>
      <p:sp>
        <p:nvSpPr>
          <p:cNvPr id="1117" name="Google Shape;1117;p106"/>
          <p:cNvSpPr txBox="1">
            <a:spLocks noGrp="1"/>
          </p:cNvSpPr>
          <p:nvPr>
            <p:ph type="body" idx="1"/>
          </p:nvPr>
        </p:nvSpPr>
        <p:spPr>
          <a:xfrm>
            <a:off x="457200" y="1600201"/>
            <a:ext cx="8229600" cy="586408"/>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Verify the empirical rules using Excel.</a:t>
            </a:r>
            <a:endParaRPr sz="2400" b="0" i="0" u="none" strike="noStrike" cap="none">
              <a:solidFill>
                <a:schemeClr val="dk1"/>
              </a:solidFill>
              <a:latin typeface="Arial"/>
              <a:ea typeface="Arial"/>
              <a:cs typeface="Arial"/>
              <a:sym typeface="Arial"/>
            </a:endParaRPr>
          </a:p>
        </p:txBody>
      </p:sp>
      <p:sp>
        <p:nvSpPr>
          <p:cNvPr id="1118" name="Google Shape;1118;p106"/>
          <p:cNvSpPr txBox="1">
            <a:spLocks noGrp="1"/>
          </p:cNvSpPr>
          <p:nvPr>
            <p:ph type="body" idx="2"/>
          </p:nvPr>
        </p:nvSpPr>
        <p:spPr>
          <a:xfrm>
            <a:off x="457200" y="2252185"/>
            <a:ext cx="8229600" cy="570528"/>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Example: The probability within one standard deviation</a:t>
            </a:r>
            <a:endParaRPr>
              <a:latin typeface="Arial"/>
              <a:ea typeface="Arial"/>
              <a:cs typeface="Arial"/>
              <a:sym typeface="Arial"/>
            </a:endParaRPr>
          </a:p>
        </p:txBody>
      </p:sp>
      <p:sp>
        <p:nvSpPr>
          <p:cNvPr id="1119" name="Google Shape;1119;p106"/>
          <p:cNvSpPr txBox="1">
            <a:spLocks noGrp="1"/>
          </p:cNvSpPr>
          <p:nvPr>
            <p:ph type="body" idx="3"/>
          </p:nvPr>
        </p:nvSpPr>
        <p:spPr>
          <a:xfrm>
            <a:off x="715617" y="2878350"/>
            <a:ext cx="2037522" cy="40715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sz="2400">
                <a:latin typeface="Arial"/>
                <a:ea typeface="Arial"/>
                <a:cs typeface="Arial"/>
                <a:sym typeface="Arial"/>
              </a:rPr>
              <a:t>of the mean is</a:t>
            </a:r>
            <a:endParaRPr/>
          </a:p>
        </p:txBody>
      </p:sp>
      <p:pic>
        <p:nvPicPr>
          <p:cNvPr id="1120" name="Google Shape;1120;p106" descr="P of z is greater than negative 1 and less than 1"/>
          <p:cNvPicPr preferRelativeResize="0"/>
          <p:nvPr/>
        </p:nvPicPr>
        <p:blipFill rotWithShape="1">
          <a:blip r:embed="rId3">
            <a:alphaModFix/>
          </a:blip>
          <a:srcRect/>
          <a:stretch/>
        </p:blipFill>
        <p:spPr>
          <a:xfrm>
            <a:off x="2822712" y="2952545"/>
            <a:ext cx="1663700" cy="342900"/>
          </a:xfrm>
          <a:prstGeom prst="rect">
            <a:avLst/>
          </a:prstGeom>
          <a:noFill/>
          <a:ln>
            <a:noFill/>
          </a:ln>
        </p:spPr>
      </p:pic>
      <p:sp>
        <p:nvSpPr>
          <p:cNvPr id="1121" name="Google Shape;1121;p106"/>
          <p:cNvSpPr txBox="1">
            <a:spLocks noGrp="1"/>
          </p:cNvSpPr>
          <p:nvPr>
            <p:ph type="body" idx="4"/>
          </p:nvPr>
        </p:nvSpPr>
        <p:spPr>
          <a:xfrm>
            <a:off x="4572000" y="2885456"/>
            <a:ext cx="3170583" cy="39756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sz="2400">
                <a:latin typeface="Arial"/>
                <a:ea typeface="Arial"/>
                <a:cs typeface="Arial"/>
                <a:sym typeface="Arial"/>
              </a:rPr>
              <a:t>is found by the formula</a:t>
            </a:r>
            <a:endParaRPr sz="2400">
              <a:latin typeface="Arial"/>
              <a:ea typeface="Arial"/>
              <a:cs typeface="Arial"/>
              <a:sym typeface="Arial"/>
            </a:endParaRPr>
          </a:p>
        </p:txBody>
      </p:sp>
      <p:pic>
        <p:nvPicPr>
          <p:cNvPr id="1122" name="Google Shape;1122;p106" descr="equals N O R M.S.D I S T left parenthesis 1 right parenthesis minus N O R M.S.D I S T left parenthesis negative 1 right parenthesis"/>
          <p:cNvPicPr preferRelativeResize="0"/>
          <p:nvPr/>
        </p:nvPicPr>
        <p:blipFill rotWithShape="1">
          <a:blip r:embed="rId4">
            <a:alphaModFix/>
          </a:blip>
          <a:srcRect/>
          <a:stretch/>
        </p:blipFill>
        <p:spPr>
          <a:xfrm>
            <a:off x="715617" y="3348249"/>
            <a:ext cx="5346700" cy="342900"/>
          </a:xfrm>
          <a:prstGeom prst="rect">
            <a:avLst/>
          </a:prstGeom>
          <a:noFill/>
          <a:ln>
            <a:noFill/>
          </a:ln>
        </p:spPr>
      </p:pic>
      <p:pic>
        <p:nvPicPr>
          <p:cNvPr id="1123" name="Google Shape;1123;p106" descr="= 0.84134 minus 0.15866"/>
          <p:cNvPicPr preferRelativeResize="0"/>
          <p:nvPr/>
        </p:nvPicPr>
        <p:blipFill rotWithShape="1">
          <a:blip r:embed="rId5">
            <a:alphaModFix/>
          </a:blip>
          <a:srcRect/>
          <a:stretch/>
        </p:blipFill>
        <p:spPr>
          <a:xfrm>
            <a:off x="715617" y="3732648"/>
            <a:ext cx="2705100" cy="292100"/>
          </a:xfrm>
          <a:prstGeom prst="rect">
            <a:avLst/>
          </a:prstGeom>
          <a:noFill/>
          <a:ln>
            <a:noFill/>
          </a:ln>
        </p:spPr>
      </p:pic>
      <p:pic>
        <p:nvPicPr>
          <p:cNvPr id="1124" name="Google Shape;1124;p106" descr="= 0.6827"/>
          <p:cNvPicPr preferRelativeResize="0"/>
          <p:nvPr/>
        </p:nvPicPr>
        <p:blipFill rotWithShape="1">
          <a:blip r:embed="rId6">
            <a:alphaModFix/>
          </a:blip>
          <a:srcRect/>
          <a:stretch/>
        </p:blipFill>
        <p:spPr>
          <a:xfrm>
            <a:off x="715617" y="4071189"/>
            <a:ext cx="1117600" cy="279400"/>
          </a:xfrm>
          <a:prstGeom prst="rect">
            <a:avLst/>
          </a:prstGeom>
          <a:noFill/>
          <a:ln>
            <a:noFill/>
          </a:ln>
        </p:spPr>
      </p:pic>
      <p:pic>
        <p:nvPicPr>
          <p:cNvPr id="1125" name="Google Shape;1125;p106" descr="approximately equals 68 percent"/>
          <p:cNvPicPr preferRelativeResize="0"/>
          <p:nvPr/>
        </p:nvPicPr>
        <p:blipFill rotWithShape="1">
          <a:blip r:embed="rId7">
            <a:alphaModFix/>
          </a:blip>
          <a:srcRect/>
          <a:stretch/>
        </p:blipFill>
        <p:spPr>
          <a:xfrm>
            <a:off x="715617" y="4397030"/>
            <a:ext cx="838200" cy="279400"/>
          </a:xfrm>
          <a:prstGeom prst="rect">
            <a:avLst/>
          </a:prstGeom>
          <a:noFill/>
          <a:ln>
            <a:noFill/>
          </a:ln>
        </p:spPr>
      </p:pic>
      <p:pic>
        <p:nvPicPr>
          <p:cNvPr id="1126" name="Google Shape;1126;p106" descr="A spreadsheet displays a set of z values, the corresponding f of z values, and the data of a, b, f of a, f of b, and f of b minus f of a. The values of z and f of z is presented in a table below. The table has 7 rows and 2 columns. The columns have the following headings from left to right. z, F of z. The row entries are as follows. Row 1. Negative 3, 0.00135. Row 2. Negative 2, 0.02275. Row 3. Negative 1, 0.15866. Row 4. 0, 0.5. Row 5. 1, 0.84134. Row 6. 2, 0.97725. Row 7. 3, 0.99865. The values of a, b, f of a, f of b, and f of b minus f of a, are presented in a table below. A table has 3 rows and 5 columns. The columns have the following headings from left to right. a, b, F of a, F of b, F of b minus F of a. The row entries are as follows. Row 1. Negative 1, 1, 0.15866, 0.84134, 0.6827. Row 2. Negative 2, 2, 0.02275, 0.097725, 0.9545. Row 3. Negative 3, 3, 0.00135, 0.99865, 0.9973."/>
          <p:cNvPicPr preferRelativeResize="0"/>
          <p:nvPr/>
        </p:nvPicPr>
        <p:blipFill rotWithShape="1">
          <a:blip r:embed="rId8">
            <a:alphaModFix/>
          </a:blip>
          <a:srcRect/>
          <a:stretch/>
        </p:blipFill>
        <p:spPr>
          <a:xfrm>
            <a:off x="2822712" y="4154433"/>
            <a:ext cx="5060118" cy="202848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0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Using Standard Normal Distribution Tables</a:t>
            </a:r>
            <a:endParaRPr sz="3600" b="1" i="0" u="none" strike="noStrike" cap="none">
              <a:solidFill>
                <a:srgbClr val="007FA3"/>
              </a:solidFill>
              <a:latin typeface="Arial"/>
              <a:ea typeface="Arial"/>
              <a:cs typeface="Arial"/>
              <a:sym typeface="Arial"/>
            </a:endParaRPr>
          </a:p>
        </p:txBody>
      </p:sp>
      <p:sp>
        <p:nvSpPr>
          <p:cNvPr id="1132" name="Google Shape;1132;p107"/>
          <p:cNvSpPr txBox="1">
            <a:spLocks noGrp="1"/>
          </p:cNvSpPr>
          <p:nvPr>
            <p:ph type="body" idx="1"/>
          </p:nvPr>
        </p:nvSpPr>
        <p:spPr>
          <a:xfrm>
            <a:off x="457200" y="1600201"/>
            <a:ext cx="2872409" cy="536712"/>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Table 1 of Appendix A</a:t>
            </a:r>
            <a:endParaRPr sz="2000" b="0" i="0" u="none" strike="noStrike" cap="none">
              <a:solidFill>
                <a:schemeClr val="dk1"/>
              </a:solidFill>
              <a:latin typeface="Arial"/>
              <a:ea typeface="Arial"/>
              <a:cs typeface="Arial"/>
              <a:sym typeface="Arial"/>
            </a:endParaRPr>
          </a:p>
        </p:txBody>
      </p:sp>
      <p:pic>
        <p:nvPicPr>
          <p:cNvPr id="1133" name="Google Shape;1133;p107" descr="The graph is a normal curve that extends from negative infinity and reaches its maximum at z = 0. A point z is marked on the horizontal axis to the left of 0. The area of the curve to the left of this plotted point, z is shaded."/>
          <p:cNvPicPr preferRelativeResize="0"/>
          <p:nvPr/>
        </p:nvPicPr>
        <p:blipFill rotWithShape="1">
          <a:blip r:embed="rId3">
            <a:alphaModFix/>
          </a:blip>
          <a:srcRect/>
          <a:stretch/>
        </p:blipFill>
        <p:spPr>
          <a:xfrm>
            <a:off x="3923871" y="1401801"/>
            <a:ext cx="1296257" cy="764929"/>
          </a:xfrm>
          <a:prstGeom prst="rect">
            <a:avLst/>
          </a:prstGeom>
          <a:noFill/>
          <a:ln>
            <a:noFill/>
          </a:ln>
        </p:spPr>
      </p:pic>
      <p:graphicFrame>
        <p:nvGraphicFramePr>
          <p:cNvPr id="1134" name="Google Shape;1134;p107"/>
          <p:cNvGraphicFramePr/>
          <p:nvPr/>
        </p:nvGraphicFramePr>
        <p:xfrm>
          <a:off x="457200" y="2234305"/>
          <a:ext cx="8229650" cy="2194640"/>
        </p:xfrm>
        <a:graphic>
          <a:graphicData uri="http://schemas.openxmlformats.org/drawingml/2006/table">
            <a:tbl>
              <a:tblPr firstRow="1" bandRow="1">
                <a:noFill/>
                <a:tableStyleId>{81D66291-8A11-45BE-AF44-C5967E29D0AE}</a:tableStyleId>
              </a:tblPr>
              <a:tblGrid>
                <a:gridCol w="748150">
                  <a:extLst>
                    <a:ext uri="{9D8B030D-6E8A-4147-A177-3AD203B41FA5}">
                      <a16:colId xmlns:a16="http://schemas.microsoft.com/office/drawing/2014/main" val="20000"/>
                    </a:ext>
                  </a:extLst>
                </a:gridCol>
                <a:gridCol w="748150">
                  <a:extLst>
                    <a:ext uri="{9D8B030D-6E8A-4147-A177-3AD203B41FA5}">
                      <a16:colId xmlns:a16="http://schemas.microsoft.com/office/drawing/2014/main" val="20001"/>
                    </a:ext>
                  </a:extLst>
                </a:gridCol>
                <a:gridCol w="748150">
                  <a:extLst>
                    <a:ext uri="{9D8B030D-6E8A-4147-A177-3AD203B41FA5}">
                      <a16:colId xmlns:a16="http://schemas.microsoft.com/office/drawing/2014/main" val="20002"/>
                    </a:ext>
                  </a:extLst>
                </a:gridCol>
                <a:gridCol w="748150">
                  <a:extLst>
                    <a:ext uri="{9D8B030D-6E8A-4147-A177-3AD203B41FA5}">
                      <a16:colId xmlns:a16="http://schemas.microsoft.com/office/drawing/2014/main" val="20003"/>
                    </a:ext>
                  </a:extLst>
                </a:gridCol>
                <a:gridCol w="748150">
                  <a:extLst>
                    <a:ext uri="{9D8B030D-6E8A-4147-A177-3AD203B41FA5}">
                      <a16:colId xmlns:a16="http://schemas.microsoft.com/office/drawing/2014/main" val="20004"/>
                    </a:ext>
                  </a:extLst>
                </a:gridCol>
                <a:gridCol w="723300">
                  <a:extLst>
                    <a:ext uri="{9D8B030D-6E8A-4147-A177-3AD203B41FA5}">
                      <a16:colId xmlns:a16="http://schemas.microsoft.com/office/drawing/2014/main" val="20005"/>
                    </a:ext>
                  </a:extLst>
                </a:gridCol>
                <a:gridCol w="773000">
                  <a:extLst>
                    <a:ext uri="{9D8B030D-6E8A-4147-A177-3AD203B41FA5}">
                      <a16:colId xmlns:a16="http://schemas.microsoft.com/office/drawing/2014/main" val="20006"/>
                    </a:ext>
                  </a:extLst>
                </a:gridCol>
                <a:gridCol w="748150">
                  <a:extLst>
                    <a:ext uri="{9D8B030D-6E8A-4147-A177-3AD203B41FA5}">
                      <a16:colId xmlns:a16="http://schemas.microsoft.com/office/drawing/2014/main" val="20007"/>
                    </a:ext>
                  </a:extLst>
                </a:gridCol>
                <a:gridCol w="748150">
                  <a:extLst>
                    <a:ext uri="{9D8B030D-6E8A-4147-A177-3AD203B41FA5}">
                      <a16:colId xmlns:a16="http://schemas.microsoft.com/office/drawing/2014/main" val="20008"/>
                    </a:ext>
                  </a:extLst>
                </a:gridCol>
                <a:gridCol w="748150">
                  <a:extLst>
                    <a:ext uri="{9D8B030D-6E8A-4147-A177-3AD203B41FA5}">
                      <a16:colId xmlns:a16="http://schemas.microsoft.com/office/drawing/2014/main" val="20009"/>
                    </a:ext>
                  </a:extLst>
                </a:gridCol>
                <a:gridCol w="748150">
                  <a:extLst>
                    <a:ext uri="{9D8B030D-6E8A-4147-A177-3AD203B41FA5}">
                      <a16:colId xmlns:a16="http://schemas.microsoft.com/office/drawing/2014/main" val="20010"/>
                    </a:ext>
                  </a:extLst>
                </a:gridCol>
              </a:tblGrid>
              <a:tr h="150700">
                <a:tc>
                  <a:txBody>
                    <a:bodyPr/>
                    <a:lstStyle/>
                    <a:p>
                      <a:pPr marL="0" marR="0" lvl="0" indent="0" algn="ctr" rtl="0">
                        <a:lnSpc>
                          <a:spcPct val="100000"/>
                        </a:lnSpc>
                        <a:spcBef>
                          <a:spcPts val="0"/>
                        </a:spcBef>
                        <a:spcAft>
                          <a:spcPts val="0"/>
                        </a:spcAft>
                        <a:buNone/>
                      </a:pPr>
                      <a:r>
                        <a:rPr lang="en-US" sz="1200" u="none" strike="noStrike" cap="none"/>
                        <a:t>Z</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.01</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.02</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.03</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.04</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.06</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.07</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.08</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.09</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50700">
                <a:tc>
                  <a:txBody>
                    <a:bodyPr/>
                    <a:lstStyle/>
                    <a:p>
                      <a:pPr marL="0" marR="0" lvl="0" indent="0" algn="ctr" rtl="0">
                        <a:lnSpc>
                          <a:spcPct val="100000"/>
                        </a:lnSpc>
                        <a:spcBef>
                          <a:spcPts val="0"/>
                        </a:spcBef>
                        <a:spcAft>
                          <a:spcPts val="0"/>
                        </a:spcAft>
                        <a:buNone/>
                      </a:pPr>
                      <a:r>
                        <a:rPr lang="en-US" sz="1200" u="none" strike="noStrike" cap="none"/>
                        <a:t>−3.9</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.00004</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.00004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.00004</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.00004</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.00004</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.00004</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.00003</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.00003</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507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.00007</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.00007</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.00007</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.00006</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.00006</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.00006</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.00006</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507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.00011</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.00010</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.00010</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.00010</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.00009</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.00009</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.00008</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.00008</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.00008</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.00008</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507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.00016</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.00014</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.00014</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.00013</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.00013</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.00012</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.00012</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.00011</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507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.00023</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.00022</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.00022</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.00021</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.00020</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.00019</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.00019</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.00018</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.00017</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.00017</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1507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.00034</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.00032</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.00031</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.00030</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.00029</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.00028</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.00027</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.00026</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.00025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.00024</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1507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.00048</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.00047</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.00045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.00043</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.00042</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.00040</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.00039</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.00038</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.00036</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u="none" strike="noStrike" cap="none"/>
                        <a:t>.00035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135" name="Google Shape;1135;p107"/>
          <p:cNvSpPr txBox="1">
            <a:spLocks noGrp="1"/>
          </p:cNvSpPr>
          <p:nvPr>
            <p:ph type="body" idx="2"/>
          </p:nvPr>
        </p:nvSpPr>
        <p:spPr>
          <a:xfrm>
            <a:off x="457200" y="4486954"/>
            <a:ext cx="8229600" cy="522372"/>
          </a:xfrm>
          <a:prstGeom prst="rect">
            <a:avLst/>
          </a:prstGeom>
          <a:noFill/>
          <a:ln>
            <a:noFill/>
          </a:ln>
        </p:spPr>
        <p:txBody>
          <a:bodyPr spcFirstLastPara="1" wrap="square" lIns="0" tIns="0" rIns="0" bIns="0" anchor="t" anchorCtr="0">
            <a:noAutofit/>
          </a:bodyPr>
          <a:lstStyle/>
          <a:p>
            <a:pPr marL="255588" lvl="0" indent="-255588" algn="l" rtl="0">
              <a:lnSpc>
                <a:spcPct val="100000"/>
              </a:lnSpc>
              <a:spcBef>
                <a:spcPts val="1500"/>
              </a:spcBef>
              <a:spcAft>
                <a:spcPts val="0"/>
              </a:spcAft>
              <a:buSzPts val="2000"/>
              <a:buChar char="•"/>
            </a:pPr>
            <a:r>
              <a:rPr lang="en-US" sz="2000" b="0" i="0" u="none" strike="noStrike" cap="none">
                <a:solidFill>
                  <a:schemeClr val="dk1"/>
                </a:solidFill>
                <a:latin typeface="Arial"/>
                <a:ea typeface="Arial"/>
                <a:cs typeface="Arial"/>
                <a:sym typeface="Arial"/>
              </a:rPr>
              <a:t>We may compute probabilities for any normal random </a:t>
            </a:r>
            <a:r>
              <a:rPr lang="en-US" sz="2000">
                <a:latin typeface="Arial"/>
                <a:ea typeface="Arial"/>
                <a:cs typeface="Arial"/>
                <a:sym typeface="Arial"/>
              </a:rPr>
              <a:t>variable </a:t>
            </a:r>
            <a:r>
              <a:rPr lang="en-US" sz="2000" i="1">
                <a:latin typeface="Arial"/>
                <a:ea typeface="Arial"/>
                <a:cs typeface="Arial"/>
                <a:sym typeface="Arial"/>
              </a:rPr>
              <a:t>X</a:t>
            </a:r>
            <a:endParaRPr sz="2000">
              <a:latin typeface="Arial"/>
              <a:ea typeface="Arial"/>
              <a:cs typeface="Arial"/>
              <a:sym typeface="Arial"/>
            </a:endParaRPr>
          </a:p>
        </p:txBody>
      </p:sp>
      <p:sp>
        <p:nvSpPr>
          <p:cNvPr id="1136" name="Google Shape;1136;p107"/>
          <p:cNvSpPr txBox="1">
            <a:spLocks noGrp="1"/>
          </p:cNvSpPr>
          <p:nvPr>
            <p:ph type="body" idx="3"/>
          </p:nvPr>
        </p:nvSpPr>
        <p:spPr>
          <a:xfrm>
            <a:off x="731987" y="5059369"/>
            <a:ext cx="1772674" cy="347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sz="2000">
                <a:latin typeface="Arial"/>
                <a:ea typeface="Arial"/>
                <a:cs typeface="Arial"/>
                <a:sym typeface="Arial"/>
              </a:rPr>
              <a:t>having </a:t>
            </a:r>
            <a:r>
              <a:rPr lang="en-US" sz="2000" b="0" i="0" u="none" strike="noStrike" cap="none">
                <a:solidFill>
                  <a:schemeClr val="dk1"/>
                </a:solidFill>
                <a:latin typeface="Arial"/>
                <a:ea typeface="Arial"/>
                <a:cs typeface="Arial"/>
                <a:sym typeface="Arial"/>
              </a:rPr>
              <a:t>a mean</a:t>
            </a:r>
            <a:endParaRPr sz="2000">
              <a:latin typeface="Arial"/>
              <a:ea typeface="Arial"/>
              <a:cs typeface="Arial"/>
              <a:sym typeface="Arial"/>
            </a:endParaRPr>
          </a:p>
        </p:txBody>
      </p:sp>
      <p:pic>
        <p:nvPicPr>
          <p:cNvPr id="1137" name="Google Shape;1137;p107" descr="mu"/>
          <p:cNvPicPr preferRelativeResize="0"/>
          <p:nvPr/>
        </p:nvPicPr>
        <p:blipFill rotWithShape="1">
          <a:blip r:embed="rId4">
            <a:alphaModFix/>
          </a:blip>
          <a:srcRect/>
          <a:stretch/>
        </p:blipFill>
        <p:spPr>
          <a:xfrm>
            <a:off x="2594112" y="5142297"/>
            <a:ext cx="215900" cy="241300"/>
          </a:xfrm>
          <a:prstGeom prst="rect">
            <a:avLst/>
          </a:prstGeom>
          <a:noFill/>
          <a:ln>
            <a:noFill/>
          </a:ln>
        </p:spPr>
      </p:pic>
      <p:sp>
        <p:nvSpPr>
          <p:cNvPr id="1138" name="Google Shape;1138;p107"/>
          <p:cNvSpPr txBox="1">
            <a:spLocks noGrp="1"/>
          </p:cNvSpPr>
          <p:nvPr>
            <p:ph type="body" idx="4"/>
          </p:nvPr>
        </p:nvSpPr>
        <p:spPr>
          <a:xfrm>
            <a:off x="2899462" y="5059369"/>
            <a:ext cx="2653748" cy="34353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400"/>
              <a:buFont typeface="Arial"/>
              <a:buNone/>
            </a:pPr>
            <a:r>
              <a:rPr lang="en-US" sz="2000" b="0" i="0" u="none" strike="noStrike" cap="none">
                <a:solidFill>
                  <a:schemeClr val="dk1"/>
                </a:solidFill>
                <a:latin typeface="Arial"/>
                <a:ea typeface="Arial"/>
                <a:cs typeface="Arial"/>
                <a:sym typeface="Arial"/>
              </a:rPr>
              <a:t>and standard deviation</a:t>
            </a:r>
            <a:endParaRPr sz="2000">
              <a:latin typeface="Arial"/>
              <a:ea typeface="Arial"/>
              <a:cs typeface="Arial"/>
              <a:sym typeface="Arial"/>
            </a:endParaRPr>
          </a:p>
        </p:txBody>
      </p:sp>
      <p:pic>
        <p:nvPicPr>
          <p:cNvPr id="1139" name="Google Shape;1139;p107" descr="sigma"/>
          <p:cNvPicPr preferRelativeResize="0"/>
          <p:nvPr/>
        </p:nvPicPr>
        <p:blipFill rotWithShape="1">
          <a:blip r:embed="rId5">
            <a:alphaModFix/>
          </a:blip>
          <a:srcRect/>
          <a:stretch/>
        </p:blipFill>
        <p:spPr>
          <a:xfrm>
            <a:off x="5632722" y="5152236"/>
            <a:ext cx="215900" cy="190500"/>
          </a:xfrm>
          <a:prstGeom prst="rect">
            <a:avLst/>
          </a:prstGeom>
          <a:noFill/>
          <a:ln>
            <a:noFill/>
          </a:ln>
        </p:spPr>
      </p:pic>
      <p:sp>
        <p:nvSpPr>
          <p:cNvPr id="1140" name="Google Shape;1140;p107"/>
          <p:cNvSpPr txBox="1">
            <a:spLocks noGrp="1"/>
          </p:cNvSpPr>
          <p:nvPr>
            <p:ph type="body" idx="5"/>
          </p:nvPr>
        </p:nvSpPr>
        <p:spPr>
          <a:xfrm>
            <a:off x="5948010" y="5060938"/>
            <a:ext cx="2341225" cy="3333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sz="2000" b="0" i="0" u="none" strike="noStrike" cap="none">
                <a:solidFill>
                  <a:schemeClr val="dk1"/>
                </a:solidFill>
                <a:latin typeface="Arial"/>
                <a:ea typeface="Arial"/>
                <a:cs typeface="Arial"/>
                <a:sym typeface="Arial"/>
              </a:rPr>
              <a:t>by converting it </a:t>
            </a:r>
            <a:r>
              <a:rPr lang="en-US" sz="2000">
                <a:latin typeface="Arial"/>
                <a:ea typeface="Arial"/>
                <a:cs typeface="Arial"/>
                <a:sym typeface="Arial"/>
              </a:rPr>
              <a:t>to a</a:t>
            </a:r>
            <a:endParaRPr sz="2000">
              <a:latin typeface="Arial"/>
              <a:ea typeface="Arial"/>
              <a:cs typeface="Arial"/>
              <a:sym typeface="Arial"/>
            </a:endParaRPr>
          </a:p>
        </p:txBody>
      </p:sp>
      <p:sp>
        <p:nvSpPr>
          <p:cNvPr id="1141" name="Google Shape;1141;p107"/>
          <p:cNvSpPr txBox="1">
            <a:spLocks noGrp="1"/>
          </p:cNvSpPr>
          <p:nvPr>
            <p:ph type="body" idx="6"/>
          </p:nvPr>
        </p:nvSpPr>
        <p:spPr>
          <a:xfrm>
            <a:off x="731987" y="5452945"/>
            <a:ext cx="4134678" cy="3384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US" sz="2000">
                <a:latin typeface="Arial"/>
                <a:ea typeface="Arial"/>
                <a:cs typeface="Arial"/>
                <a:sym typeface="Arial"/>
              </a:rPr>
              <a:t>standard normal random variable </a:t>
            </a:r>
            <a:r>
              <a:rPr lang="en-US" sz="2000" i="1">
                <a:latin typeface="Arial"/>
                <a:ea typeface="Arial"/>
                <a:cs typeface="Arial"/>
                <a:sym typeface="Arial"/>
              </a:rPr>
              <a:t>Z</a:t>
            </a:r>
            <a:r>
              <a:rPr lang="en-US" sz="2000">
                <a:latin typeface="Arial"/>
                <a:ea typeface="Arial"/>
                <a:cs typeface="Arial"/>
                <a:sym typeface="Arial"/>
              </a:rPr>
              <a:t>:</a:t>
            </a:r>
            <a:endParaRPr sz="2000">
              <a:latin typeface="Arial"/>
              <a:ea typeface="Arial"/>
              <a:cs typeface="Arial"/>
              <a:sym typeface="Arial"/>
            </a:endParaRPr>
          </a:p>
        </p:txBody>
      </p:sp>
      <p:pic>
        <p:nvPicPr>
          <p:cNvPr id="1142" name="Google Shape;1142;p107" descr="z = start fraction x minus mu over sigma end fraction. This equation is labeled, 5.22"/>
          <p:cNvPicPr preferRelativeResize="0"/>
          <p:nvPr/>
        </p:nvPicPr>
        <p:blipFill rotWithShape="1">
          <a:blip r:embed="rId6">
            <a:alphaModFix/>
          </a:blip>
          <a:srcRect/>
          <a:stretch/>
        </p:blipFill>
        <p:spPr>
          <a:xfrm>
            <a:off x="2852651" y="5817838"/>
            <a:ext cx="2738467" cy="54387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08"/>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a:solidFill>
                  <a:srgbClr val="007FA3"/>
                </a:solidFill>
                <a:latin typeface="Arial"/>
                <a:ea typeface="Arial"/>
                <a:cs typeface="Arial"/>
                <a:sym typeface="Arial"/>
              </a:rPr>
              <a:t>Example 5.37: Computing Probabilities with Standard Normal Tables</a:t>
            </a:r>
            <a:endParaRPr sz="3400" b="1" i="0" u="none" strike="noStrike" cap="none">
              <a:solidFill>
                <a:srgbClr val="007FA3"/>
              </a:solidFill>
              <a:latin typeface="Arial"/>
              <a:ea typeface="Arial"/>
              <a:cs typeface="Arial"/>
              <a:sym typeface="Arial"/>
            </a:endParaRPr>
          </a:p>
        </p:txBody>
      </p:sp>
      <p:sp>
        <p:nvSpPr>
          <p:cNvPr id="1148" name="Google Shape;1148;p108"/>
          <p:cNvSpPr txBox="1">
            <a:spLocks noGrp="1"/>
          </p:cNvSpPr>
          <p:nvPr>
            <p:ph type="body" idx="1"/>
          </p:nvPr>
        </p:nvSpPr>
        <p:spPr>
          <a:xfrm>
            <a:off x="457200" y="1600200"/>
            <a:ext cx="6007608" cy="969263"/>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From Example 5.34, what is the probability that demand will be at least</a:t>
            </a:r>
            <a:endParaRPr sz="2400" b="0" i="0" u="none" strike="noStrike" cap="none">
              <a:solidFill>
                <a:schemeClr val="dk1"/>
              </a:solidFill>
              <a:latin typeface="Arial"/>
              <a:ea typeface="Arial"/>
              <a:cs typeface="Arial"/>
              <a:sym typeface="Arial"/>
            </a:endParaRPr>
          </a:p>
        </p:txBody>
      </p:sp>
      <p:pic>
        <p:nvPicPr>
          <p:cNvPr id="1149" name="Google Shape;1149;p108" descr="900 units per month ?"/>
          <p:cNvPicPr preferRelativeResize="0"/>
          <p:nvPr/>
        </p:nvPicPr>
        <p:blipFill rotWithShape="1">
          <a:blip r:embed="rId3">
            <a:alphaModFix/>
          </a:blip>
          <a:srcRect/>
          <a:stretch/>
        </p:blipFill>
        <p:spPr>
          <a:xfrm>
            <a:off x="674370" y="2615183"/>
            <a:ext cx="2349500" cy="292100"/>
          </a:xfrm>
          <a:prstGeom prst="rect">
            <a:avLst/>
          </a:prstGeom>
          <a:noFill/>
          <a:ln>
            <a:noFill/>
          </a:ln>
        </p:spPr>
      </p:pic>
      <p:sp>
        <p:nvSpPr>
          <p:cNvPr id="1150" name="Google Shape;1150;p108"/>
          <p:cNvSpPr txBox="1">
            <a:spLocks noGrp="1"/>
          </p:cNvSpPr>
          <p:nvPr>
            <p:ph type="body" idx="2"/>
          </p:nvPr>
        </p:nvSpPr>
        <p:spPr>
          <a:xfrm>
            <a:off x="457200" y="2998723"/>
            <a:ext cx="128016" cy="585726"/>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1151" name="Google Shape;1151;p108" descr="z = start fraction 900 minus 750 over 100 end fraction = 1.50"/>
          <p:cNvPicPr preferRelativeResize="0"/>
          <p:nvPr/>
        </p:nvPicPr>
        <p:blipFill rotWithShape="1">
          <a:blip r:embed="rId4">
            <a:alphaModFix/>
          </a:blip>
          <a:srcRect/>
          <a:stretch/>
        </p:blipFill>
        <p:spPr>
          <a:xfrm>
            <a:off x="683514" y="2989579"/>
            <a:ext cx="2717800" cy="736600"/>
          </a:xfrm>
          <a:prstGeom prst="rect">
            <a:avLst/>
          </a:prstGeom>
          <a:noFill/>
          <a:ln>
            <a:noFill/>
          </a:ln>
        </p:spPr>
      </p:pic>
      <p:sp>
        <p:nvSpPr>
          <p:cNvPr id="1152" name="Google Shape;1152;p108"/>
          <p:cNvSpPr txBox="1">
            <a:spLocks noGrp="1"/>
          </p:cNvSpPr>
          <p:nvPr>
            <p:ph type="body" idx="3"/>
          </p:nvPr>
        </p:nvSpPr>
        <p:spPr>
          <a:xfrm>
            <a:off x="457200" y="3808475"/>
            <a:ext cx="5404104" cy="585215"/>
          </a:xfrm>
          <a:prstGeom prst="rect">
            <a:avLst/>
          </a:prstGeom>
          <a:noFill/>
          <a:ln>
            <a:noFill/>
          </a:ln>
        </p:spPr>
        <p:txBody>
          <a:bodyPr spcFirstLastPara="1" wrap="square" lIns="0" tIns="0" rIns="0" bIns="0" anchor="t" anchorCtr="0">
            <a:noAutofit/>
          </a:bodyPr>
          <a:lstStyle/>
          <a:p>
            <a:pPr marL="255600" marR="0" lvl="0" indent="-255600"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Using Table 1 in Appendix A, we find:</a:t>
            </a:r>
            <a:endParaRPr sz="2400" b="0" i="0" u="none" strike="noStrike" cap="none">
              <a:solidFill>
                <a:schemeClr val="dk1"/>
              </a:solidFill>
              <a:latin typeface="Arial"/>
              <a:ea typeface="Arial"/>
              <a:cs typeface="Arial"/>
              <a:sym typeface="Arial"/>
            </a:endParaRPr>
          </a:p>
        </p:txBody>
      </p:sp>
      <p:sp>
        <p:nvSpPr>
          <p:cNvPr id="1153" name="Google Shape;1153;p108"/>
          <p:cNvSpPr txBox="1">
            <a:spLocks noGrp="1"/>
          </p:cNvSpPr>
          <p:nvPr>
            <p:ph type="body" idx="4"/>
          </p:nvPr>
        </p:nvSpPr>
        <p:spPr>
          <a:xfrm>
            <a:off x="457200" y="4475986"/>
            <a:ext cx="694944" cy="466342"/>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000"/>
              <a:buFont typeface="Arial"/>
              <a:buChar char="–"/>
            </a:pPr>
            <a:r>
              <a:rPr lang="en-US"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1154" name="Google Shape;1154;p108" descr="P of x is less than 900 = P of z is less than 1.50 = 0.93319"/>
          <p:cNvPicPr preferRelativeResize="0"/>
          <p:nvPr/>
        </p:nvPicPr>
        <p:blipFill rotWithShape="1">
          <a:blip r:embed="rId5">
            <a:alphaModFix/>
          </a:blip>
          <a:srcRect/>
          <a:stretch/>
        </p:blipFill>
        <p:spPr>
          <a:xfrm>
            <a:off x="1246632" y="4649723"/>
            <a:ext cx="4495800" cy="342900"/>
          </a:xfrm>
          <a:prstGeom prst="rect">
            <a:avLst/>
          </a:prstGeom>
          <a:noFill/>
          <a:ln>
            <a:noFill/>
          </a:ln>
        </p:spPr>
      </p:pic>
      <p:graphicFrame>
        <p:nvGraphicFramePr>
          <p:cNvPr id="1155" name="Google Shape;1155;p108"/>
          <p:cNvGraphicFramePr/>
          <p:nvPr/>
        </p:nvGraphicFramePr>
        <p:xfrm>
          <a:off x="6708648" y="1600200"/>
          <a:ext cx="1884850" cy="4663610"/>
        </p:xfrm>
        <a:graphic>
          <a:graphicData uri="http://schemas.openxmlformats.org/drawingml/2006/table">
            <a:tbl>
              <a:tblPr firstRow="1" bandRow="1">
                <a:noFill/>
                <a:tableStyleId>{81D66291-8A11-45BE-AF44-C5967E29D0AE}</a:tableStyleId>
              </a:tblPr>
              <a:tblGrid>
                <a:gridCol w="774500">
                  <a:extLst>
                    <a:ext uri="{9D8B030D-6E8A-4147-A177-3AD203B41FA5}">
                      <a16:colId xmlns:a16="http://schemas.microsoft.com/office/drawing/2014/main" val="20000"/>
                    </a:ext>
                  </a:extLst>
                </a:gridCol>
                <a:gridCol w="1110350">
                  <a:extLst>
                    <a:ext uri="{9D8B030D-6E8A-4147-A177-3AD203B41FA5}">
                      <a16:colId xmlns:a16="http://schemas.microsoft.com/office/drawing/2014/main" val="20001"/>
                    </a:ext>
                  </a:extLst>
                </a:gridCol>
              </a:tblGrid>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chemeClr val="dk1"/>
                          </a:solidFill>
                        </a:rPr>
                        <a:t>z</a:t>
                      </a:r>
                      <a:endParaRPr sz="1200" b="1" i="1"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dk1"/>
                          </a:solidFill>
                        </a:rPr>
                        <a:t>.00</a:t>
                      </a:r>
                      <a:endParaRPr sz="1200" b="1"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0.0</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.5000</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0.1</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.5398</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0.2</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.5793</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0.3</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.6179</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0.4</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.6554</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5"/>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0.5</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.6915</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0.6</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.7257</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7"/>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0.7</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.7580</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8"/>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0.8</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.7881</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09"/>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0.9</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.8159</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0"/>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1.0</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.8413</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1"/>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1.1</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.8643</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2"/>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1.2</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.8849</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3"/>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1.3</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.9032</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4"/>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1.4</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.9192</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5"/>
                  </a:ext>
                </a:extLst>
              </a:tr>
              <a:tr h="274325">
                <a:tc>
                  <a:txBody>
                    <a:bodyPr/>
                    <a:lstStyle/>
                    <a:p>
                      <a:pPr marL="0" marR="0" lvl="0" indent="0" algn="l" rtl="0">
                        <a:lnSpc>
                          <a:spcPct val="100000"/>
                        </a:lnSpc>
                        <a:spcBef>
                          <a:spcPts val="0"/>
                        </a:spcBef>
                        <a:spcAft>
                          <a:spcPts val="0"/>
                        </a:spcAft>
                        <a:buClr>
                          <a:srgbClr val="000000"/>
                        </a:buClr>
                        <a:buSzPts val="1200"/>
                        <a:buFont typeface="Arial"/>
                        <a:buNone/>
                      </a:pPr>
                      <a:r>
                        <a:rPr lang="en-US" sz="1200" i="0" u="none" strike="noStrike" cap="none">
                          <a:solidFill>
                            <a:schemeClr val="dk1"/>
                          </a:solidFill>
                        </a:rPr>
                        <a:t>1.5</a:t>
                      </a:r>
                      <a:endParaRPr sz="1200" i="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rPr>
                        <a:t>.9332</a:t>
                      </a:r>
                      <a:endParaRPr sz="1200" u="none" strike="noStrike" cap="none">
                        <a:solidFill>
                          <a:schemeClr val="dk1"/>
                        </a:solidFill>
                      </a:endParaRPr>
                    </a:p>
                  </a:txBody>
                  <a:tcPr marL="91450" marR="91450" marT="45725" marB="45725"/>
                </a:tc>
                <a:extLst>
                  <a:ext uri="{0D108BD9-81ED-4DB2-BD59-A6C34878D82A}">
                    <a16:rowId xmlns:a16="http://schemas.microsoft.com/office/drawing/2014/main" val="10016"/>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0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Exponential Distribution</a:t>
            </a:r>
            <a:endParaRPr sz="3600" b="1" i="0" u="none" strike="noStrike" cap="none">
              <a:solidFill>
                <a:srgbClr val="007FA3"/>
              </a:solidFill>
              <a:latin typeface="Arial"/>
              <a:ea typeface="Arial"/>
              <a:cs typeface="Arial"/>
              <a:sym typeface="Arial"/>
            </a:endParaRPr>
          </a:p>
        </p:txBody>
      </p:sp>
      <p:sp>
        <p:nvSpPr>
          <p:cNvPr id="1161" name="Google Shape;1161;p109"/>
          <p:cNvSpPr txBox="1">
            <a:spLocks noGrp="1"/>
          </p:cNvSpPr>
          <p:nvPr>
            <p:ph type="body" idx="1"/>
          </p:nvPr>
        </p:nvSpPr>
        <p:spPr>
          <a:xfrm>
            <a:off x="457200" y="1550506"/>
            <a:ext cx="8229600" cy="51206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Models the time between randomly occurring events</a:t>
            </a:r>
            <a:endParaRPr sz="2000" b="0" i="0" u="none" strike="noStrike" cap="none">
              <a:solidFill>
                <a:schemeClr val="dk1"/>
              </a:solidFill>
              <a:latin typeface="Arial"/>
              <a:ea typeface="Arial"/>
              <a:cs typeface="Arial"/>
              <a:sym typeface="Arial"/>
            </a:endParaRPr>
          </a:p>
        </p:txBody>
      </p:sp>
      <p:sp>
        <p:nvSpPr>
          <p:cNvPr id="1162" name="Google Shape;1162;p109"/>
          <p:cNvSpPr txBox="1">
            <a:spLocks noGrp="1"/>
          </p:cNvSpPr>
          <p:nvPr>
            <p:ph type="body" idx="2"/>
          </p:nvPr>
        </p:nvSpPr>
        <p:spPr>
          <a:xfrm>
            <a:off x="457200" y="2120142"/>
            <a:ext cx="2362200" cy="51849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Density function:</a:t>
            </a:r>
            <a:endParaRPr sz="2000">
              <a:latin typeface="Arial"/>
              <a:ea typeface="Arial"/>
              <a:cs typeface="Arial"/>
              <a:sym typeface="Arial"/>
            </a:endParaRPr>
          </a:p>
        </p:txBody>
      </p:sp>
      <p:pic>
        <p:nvPicPr>
          <p:cNvPr id="1163" name="Google Shape;1163;p109" descr="f of x = lambda e to the power of start expression negative lambda x end expression, for x is greater than or equal to 0. This equation is labeled, 5.23"/>
          <p:cNvPicPr preferRelativeResize="0"/>
          <p:nvPr/>
        </p:nvPicPr>
        <p:blipFill rotWithShape="1">
          <a:blip r:embed="rId3">
            <a:alphaModFix/>
          </a:blip>
          <a:srcRect/>
          <a:stretch/>
        </p:blipFill>
        <p:spPr>
          <a:xfrm>
            <a:off x="1638300" y="2668781"/>
            <a:ext cx="4838700" cy="431800"/>
          </a:xfrm>
          <a:prstGeom prst="rect">
            <a:avLst/>
          </a:prstGeom>
          <a:noFill/>
          <a:ln>
            <a:noFill/>
          </a:ln>
        </p:spPr>
      </p:pic>
      <p:sp>
        <p:nvSpPr>
          <p:cNvPr id="1164" name="Google Shape;1164;p109"/>
          <p:cNvSpPr txBox="1">
            <a:spLocks noGrp="1"/>
          </p:cNvSpPr>
          <p:nvPr>
            <p:ph type="body" idx="3"/>
          </p:nvPr>
        </p:nvSpPr>
        <p:spPr>
          <a:xfrm>
            <a:off x="457200" y="3158152"/>
            <a:ext cx="8229600" cy="495473"/>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Cumulative distribution function:</a:t>
            </a:r>
            <a:endParaRPr sz="2000">
              <a:latin typeface="Arial"/>
              <a:ea typeface="Arial"/>
              <a:cs typeface="Arial"/>
              <a:sym typeface="Arial"/>
            </a:endParaRPr>
          </a:p>
        </p:txBody>
      </p:sp>
      <p:pic>
        <p:nvPicPr>
          <p:cNvPr id="1165" name="Google Shape;1165;p109" descr="f of x = 1 minus e to the power of start expression negative lambda x end expression, for x is greater than or equal to 0. This equation is labeled, 5.24"/>
          <p:cNvPicPr preferRelativeResize="0"/>
          <p:nvPr/>
        </p:nvPicPr>
        <p:blipFill rotWithShape="1">
          <a:blip r:embed="rId4">
            <a:alphaModFix/>
          </a:blip>
          <a:srcRect/>
          <a:stretch/>
        </p:blipFill>
        <p:spPr>
          <a:xfrm>
            <a:off x="1638300" y="3711196"/>
            <a:ext cx="5029200" cy="431800"/>
          </a:xfrm>
          <a:prstGeom prst="rect">
            <a:avLst/>
          </a:prstGeom>
          <a:noFill/>
          <a:ln>
            <a:noFill/>
          </a:ln>
        </p:spPr>
      </p:pic>
      <p:sp>
        <p:nvSpPr>
          <p:cNvPr id="1166" name="Google Shape;1166;p109"/>
          <p:cNvSpPr txBox="1">
            <a:spLocks noGrp="1"/>
          </p:cNvSpPr>
          <p:nvPr>
            <p:ph type="body" idx="4"/>
          </p:nvPr>
        </p:nvSpPr>
        <p:spPr>
          <a:xfrm>
            <a:off x="457200" y="4237143"/>
            <a:ext cx="1024128" cy="495474"/>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Mean</a:t>
            </a:r>
            <a:endParaRPr sz="2000">
              <a:latin typeface="Arial"/>
              <a:ea typeface="Arial"/>
              <a:cs typeface="Arial"/>
              <a:sym typeface="Arial"/>
            </a:endParaRPr>
          </a:p>
        </p:txBody>
      </p:sp>
      <p:pic>
        <p:nvPicPr>
          <p:cNvPr id="1167" name="Google Shape;1167;p109" descr=" = mu = start fraction 1 over lambda end fraction"/>
          <p:cNvPicPr preferRelativeResize="0"/>
          <p:nvPr/>
        </p:nvPicPr>
        <p:blipFill rotWithShape="1">
          <a:blip r:embed="rId5">
            <a:alphaModFix/>
          </a:blip>
          <a:srcRect/>
          <a:stretch/>
        </p:blipFill>
        <p:spPr>
          <a:xfrm>
            <a:off x="1528572" y="4218855"/>
            <a:ext cx="914400" cy="723900"/>
          </a:xfrm>
          <a:prstGeom prst="rect">
            <a:avLst/>
          </a:prstGeom>
          <a:noFill/>
          <a:ln>
            <a:noFill/>
          </a:ln>
        </p:spPr>
      </p:pic>
      <p:sp>
        <p:nvSpPr>
          <p:cNvPr id="1168" name="Google Shape;1168;p109"/>
          <p:cNvSpPr txBox="1">
            <a:spLocks noGrp="1"/>
          </p:cNvSpPr>
          <p:nvPr>
            <p:ph type="body" idx="7"/>
          </p:nvPr>
        </p:nvSpPr>
        <p:spPr>
          <a:xfrm>
            <a:off x="661415" y="5018614"/>
            <a:ext cx="5163313" cy="124105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chemeClr val="dk1"/>
                </a:solidFill>
                <a:latin typeface="Arial"/>
                <a:ea typeface="Arial"/>
                <a:cs typeface="Arial"/>
                <a:sym typeface="Arial"/>
              </a:rPr>
              <a:t>If the number of events occurring during an interval of time has a Poisson distribution, then the time between events is exponentially distributed.</a:t>
            </a:r>
            <a:endParaRPr>
              <a:latin typeface="Arial"/>
              <a:ea typeface="Arial"/>
              <a:cs typeface="Arial"/>
              <a:sym typeface="Arial"/>
            </a:endParaRPr>
          </a:p>
        </p:txBody>
      </p:sp>
      <p:pic>
        <p:nvPicPr>
          <p:cNvPr id="1169" name="Google Shape;1169;p109" descr="A graph titled, exponential distribution has a horizontal axis ranges from 0 to 5 in increment of 0.1 and a vertical axis ranges from 0 to 1.2 in intervals of 0.2. A concave up decreasing curve falls from (0, 1) to (4.8, 0)."/>
          <p:cNvPicPr preferRelativeResize="0"/>
          <p:nvPr/>
        </p:nvPicPr>
        <p:blipFill rotWithShape="1">
          <a:blip r:embed="rId6">
            <a:alphaModFix/>
          </a:blip>
          <a:srcRect/>
          <a:stretch/>
        </p:blipFill>
        <p:spPr>
          <a:xfrm>
            <a:off x="5926735" y="4237143"/>
            <a:ext cx="2760065" cy="187329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Excel Exponential Distribution Function</a:t>
            </a:r>
            <a:endParaRPr>
              <a:latin typeface="Arial"/>
              <a:ea typeface="Arial"/>
              <a:cs typeface="Arial"/>
              <a:sym typeface="Arial"/>
            </a:endParaRPr>
          </a:p>
        </p:txBody>
      </p:sp>
      <p:pic>
        <p:nvPicPr>
          <p:cNvPr id="1175" name="Google Shape;1175;p110" descr="= E X P O N period D I S T left parenthesis x comma lambda comma cumulative right parenthesis"/>
          <p:cNvPicPr preferRelativeResize="0"/>
          <p:nvPr/>
        </p:nvPicPr>
        <p:blipFill rotWithShape="1">
          <a:blip r:embed="rId3">
            <a:alphaModFix/>
          </a:blip>
          <a:srcRect/>
          <a:stretch/>
        </p:blipFill>
        <p:spPr>
          <a:xfrm>
            <a:off x="1560609" y="1975554"/>
            <a:ext cx="5118100" cy="342900"/>
          </a:xfrm>
          <a:prstGeom prst="rect">
            <a:avLst/>
          </a:prstGeom>
          <a:noFill/>
          <a:ln>
            <a:noFill/>
          </a:ln>
        </p:spPr>
      </p:pic>
      <p:sp>
        <p:nvSpPr>
          <p:cNvPr id="1176" name="Google Shape;1176;p110"/>
          <p:cNvSpPr txBox="1">
            <a:spLocks noGrp="1"/>
          </p:cNvSpPr>
          <p:nvPr>
            <p:ph type="body" idx="1"/>
          </p:nvPr>
        </p:nvSpPr>
        <p:spPr>
          <a:xfrm>
            <a:off x="457200" y="2752756"/>
            <a:ext cx="8229600" cy="1560827"/>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1500"/>
              </a:spcBef>
              <a:spcAft>
                <a:spcPts val="0"/>
              </a:spcAft>
              <a:buSzPts val="2800"/>
              <a:buNone/>
            </a:pPr>
            <a:r>
              <a:rPr lang="en-US">
                <a:latin typeface="Arial"/>
                <a:ea typeface="Arial"/>
                <a:cs typeface="Arial"/>
                <a:sym typeface="Arial"/>
              </a:rPr>
              <a:t>As with other Excel probability distribution functions, cumulative  is either true or false, with true providing the cumulative distribution function.</a:t>
            </a:r>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Example 5.4: Applying the Permutations Formula</a:t>
            </a:r>
            <a:endParaRPr>
              <a:latin typeface="Arial"/>
              <a:ea typeface="Arial"/>
              <a:cs typeface="Arial"/>
              <a:sym typeface="Arial"/>
            </a:endParaRPr>
          </a:p>
        </p:txBody>
      </p:sp>
      <p:sp>
        <p:nvSpPr>
          <p:cNvPr id="287" name="Google Shape;287;p30"/>
          <p:cNvSpPr txBox="1">
            <a:spLocks noGrp="1"/>
          </p:cNvSpPr>
          <p:nvPr>
            <p:ph type="body" idx="1"/>
          </p:nvPr>
        </p:nvSpPr>
        <p:spPr>
          <a:xfrm>
            <a:off x="457200" y="1600200"/>
            <a:ext cx="8229600" cy="2475411"/>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Suppose we want to count the number of ways of selecting three students from a group of five where the order is important (for instance, knowing which student presents first, second, and third).</a:t>
            </a:r>
            <a:endParaRPr/>
          </a:p>
        </p:txBody>
      </p:sp>
      <p:pic>
        <p:nvPicPr>
          <p:cNvPr id="288" name="Google Shape;288;p30" descr="P of 3, 5 = 3 factorial times a 2 by 1 matrix with row elements as follows. Row 1, 5. Row 2, 3. = start fraction 5 factorial over left parenthesis 5 minus 3 right parenthesis factorial. start fraction 5 times 4 times 3 times 2 times 1 over 2 times 1 end fraction = 60"/>
          <p:cNvPicPr preferRelativeResize="0"/>
          <p:nvPr/>
        </p:nvPicPr>
        <p:blipFill rotWithShape="1">
          <a:blip r:embed="rId3">
            <a:alphaModFix/>
          </a:blip>
          <a:srcRect/>
          <a:stretch/>
        </p:blipFill>
        <p:spPr>
          <a:xfrm>
            <a:off x="996950" y="4362450"/>
            <a:ext cx="7150100" cy="889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1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5.38: Using the Exponential Distribution</a:t>
            </a:r>
            <a:endParaRPr sz="3600" b="1" i="0" u="none" strike="noStrike" cap="none">
              <a:solidFill>
                <a:srgbClr val="007FA3"/>
              </a:solidFill>
              <a:latin typeface="Arial"/>
              <a:ea typeface="Arial"/>
              <a:cs typeface="Arial"/>
              <a:sym typeface="Arial"/>
            </a:endParaRPr>
          </a:p>
        </p:txBody>
      </p:sp>
      <p:sp>
        <p:nvSpPr>
          <p:cNvPr id="1182" name="Google Shape;1182;p111"/>
          <p:cNvSpPr txBox="1">
            <a:spLocks noGrp="1"/>
          </p:cNvSpPr>
          <p:nvPr>
            <p:ph type="body" idx="1"/>
          </p:nvPr>
        </p:nvSpPr>
        <p:spPr>
          <a:xfrm>
            <a:off x="457200" y="1600201"/>
            <a:ext cx="6775704" cy="502919"/>
          </a:xfrm>
          <a:prstGeom prst="rect">
            <a:avLst/>
          </a:prstGeom>
          <a:noFill/>
          <a:ln>
            <a:noFill/>
          </a:ln>
        </p:spPr>
        <p:txBody>
          <a:bodyPr spcFirstLastPara="1" wrap="square" lIns="0" tIns="0" rIns="0" bIns="0" anchor="t" anchorCtr="0">
            <a:noAutofit/>
          </a:bodyPr>
          <a:lstStyle/>
          <a:p>
            <a:pPr marL="255588" marR="0" lvl="0" indent="-255588" algn="l" rtl="0">
              <a:lnSpc>
                <a:spcPct val="100000"/>
              </a:lnSpc>
              <a:spcBef>
                <a:spcPts val="15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The mean time to failure of a critical engine component is</a:t>
            </a:r>
            <a:endParaRPr>
              <a:latin typeface="Arial"/>
              <a:ea typeface="Arial"/>
              <a:cs typeface="Arial"/>
              <a:sym typeface="Arial"/>
            </a:endParaRPr>
          </a:p>
        </p:txBody>
      </p:sp>
      <p:pic>
        <p:nvPicPr>
          <p:cNvPr id="1183" name="Google Shape;1183;p111" descr="mu = 8000"/>
          <p:cNvPicPr preferRelativeResize="0"/>
          <p:nvPr/>
        </p:nvPicPr>
        <p:blipFill rotWithShape="1">
          <a:blip r:embed="rId3">
            <a:alphaModFix/>
          </a:blip>
          <a:srcRect/>
          <a:stretch/>
        </p:blipFill>
        <p:spPr>
          <a:xfrm>
            <a:off x="7280402" y="1820164"/>
            <a:ext cx="1079500" cy="292100"/>
          </a:xfrm>
          <a:prstGeom prst="rect">
            <a:avLst/>
          </a:prstGeom>
          <a:noFill/>
          <a:ln>
            <a:noFill/>
          </a:ln>
        </p:spPr>
      </p:pic>
      <p:sp>
        <p:nvSpPr>
          <p:cNvPr id="1184" name="Google Shape;1184;p111"/>
          <p:cNvSpPr txBox="1">
            <a:spLocks noGrp="1"/>
          </p:cNvSpPr>
          <p:nvPr>
            <p:ph type="body" idx="2"/>
          </p:nvPr>
        </p:nvSpPr>
        <p:spPr>
          <a:xfrm>
            <a:off x="745658" y="2155973"/>
            <a:ext cx="6601264" cy="304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2000"/>
              <a:buFont typeface="Arial"/>
              <a:buNone/>
            </a:pPr>
            <a:r>
              <a:rPr lang="en-US" sz="2000" b="0" i="0" u="none" strike="noStrike" cap="none">
                <a:solidFill>
                  <a:schemeClr val="dk1"/>
                </a:solidFill>
                <a:latin typeface="Arial"/>
                <a:ea typeface="Arial"/>
                <a:cs typeface="Arial"/>
                <a:sym typeface="Arial"/>
              </a:rPr>
              <a:t>hours. What is the probability of failing before 5000 hours?</a:t>
            </a:r>
            <a:endParaRPr sz="2000" b="0" i="0" u="none" strike="noStrike" cap="none">
              <a:solidFill>
                <a:schemeClr val="dk1"/>
              </a:solidFill>
              <a:latin typeface="Arial"/>
              <a:ea typeface="Arial"/>
              <a:cs typeface="Arial"/>
              <a:sym typeface="Arial"/>
            </a:endParaRPr>
          </a:p>
        </p:txBody>
      </p:sp>
      <p:sp>
        <p:nvSpPr>
          <p:cNvPr id="1185" name="Google Shape;1185;p111"/>
          <p:cNvSpPr txBox="1">
            <a:spLocks noGrp="1"/>
          </p:cNvSpPr>
          <p:nvPr>
            <p:ph type="body" idx="3"/>
          </p:nvPr>
        </p:nvSpPr>
        <p:spPr>
          <a:xfrm>
            <a:off x="457200" y="2559347"/>
            <a:ext cx="667512" cy="366734"/>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  </a:t>
            </a:r>
            <a:endParaRPr sz="2000" b="0" i="0" u="none" strike="noStrike" cap="none">
              <a:solidFill>
                <a:schemeClr val="dk1"/>
              </a:solidFill>
              <a:latin typeface="Arial"/>
              <a:ea typeface="Arial"/>
              <a:cs typeface="Arial"/>
              <a:sym typeface="Arial"/>
            </a:endParaRPr>
          </a:p>
        </p:txBody>
      </p:sp>
      <p:pic>
        <p:nvPicPr>
          <p:cNvPr id="1186" name="Google Shape;1186;p111" descr="P of upper x is less than lower x = E X P O N period D I S T left parenthesis x comma lambda comma cumulative right parenthesis"/>
          <p:cNvPicPr preferRelativeResize="0"/>
          <p:nvPr/>
        </p:nvPicPr>
        <p:blipFill rotWithShape="1">
          <a:blip r:embed="rId4">
            <a:alphaModFix/>
          </a:blip>
          <a:srcRect/>
          <a:stretch/>
        </p:blipFill>
        <p:spPr>
          <a:xfrm>
            <a:off x="1239520" y="2683279"/>
            <a:ext cx="5410200" cy="304800"/>
          </a:xfrm>
          <a:prstGeom prst="rect">
            <a:avLst/>
          </a:prstGeom>
          <a:noFill/>
          <a:ln>
            <a:noFill/>
          </a:ln>
        </p:spPr>
      </p:pic>
      <p:sp>
        <p:nvSpPr>
          <p:cNvPr id="1187" name="Google Shape;1187;p111"/>
          <p:cNvSpPr txBox="1">
            <a:spLocks noGrp="1"/>
          </p:cNvSpPr>
          <p:nvPr>
            <p:ph type="body" idx="4"/>
          </p:nvPr>
        </p:nvSpPr>
        <p:spPr>
          <a:xfrm>
            <a:off x="457200" y="3219401"/>
            <a:ext cx="667512" cy="436005"/>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  </a:t>
            </a:r>
            <a:endParaRPr sz="2000" b="0" i="0" u="none" strike="noStrike" cap="none">
              <a:solidFill>
                <a:schemeClr val="dk1"/>
              </a:solidFill>
              <a:latin typeface="Arial"/>
              <a:ea typeface="Arial"/>
              <a:cs typeface="Arial"/>
              <a:sym typeface="Arial"/>
            </a:endParaRPr>
          </a:p>
        </p:txBody>
      </p:sp>
      <p:pic>
        <p:nvPicPr>
          <p:cNvPr id="1188" name="Google Shape;1188;p111" descr="lambda = 1 eight thousandth"/>
          <p:cNvPicPr preferRelativeResize="0"/>
          <p:nvPr/>
        </p:nvPicPr>
        <p:blipFill rotWithShape="1">
          <a:blip r:embed="rId5">
            <a:alphaModFix/>
          </a:blip>
          <a:srcRect/>
          <a:stretch/>
        </p:blipFill>
        <p:spPr>
          <a:xfrm>
            <a:off x="1239520" y="3084598"/>
            <a:ext cx="1028700" cy="723900"/>
          </a:xfrm>
          <a:prstGeom prst="rect">
            <a:avLst/>
          </a:prstGeom>
          <a:noFill/>
          <a:ln>
            <a:noFill/>
          </a:ln>
        </p:spPr>
      </p:pic>
      <p:sp>
        <p:nvSpPr>
          <p:cNvPr id="1189" name="Google Shape;1189;p111"/>
          <p:cNvSpPr txBox="1">
            <a:spLocks noGrp="1"/>
          </p:cNvSpPr>
          <p:nvPr>
            <p:ph type="body" idx="5"/>
          </p:nvPr>
        </p:nvSpPr>
        <p:spPr>
          <a:xfrm>
            <a:off x="457201" y="3884719"/>
            <a:ext cx="667512" cy="394673"/>
          </a:xfrm>
          <a:prstGeom prst="rect">
            <a:avLst/>
          </a:prstGeom>
          <a:noFill/>
          <a:ln>
            <a:noFill/>
          </a:ln>
        </p:spPr>
        <p:txBody>
          <a:bodyPr spcFirstLastPara="1" wrap="square" lIns="0" tIns="0" rIns="0" bIns="0" anchor="t" anchorCtr="0">
            <a:noAutofit/>
          </a:bodyPr>
          <a:lstStyle/>
          <a:p>
            <a:pPr marL="742950" marR="0" lvl="1" indent="-285750" algn="l" rtl="0">
              <a:lnSpc>
                <a:spcPct val="100000"/>
              </a:lnSpc>
              <a:spcBef>
                <a:spcPts val="600"/>
              </a:spcBef>
              <a:spcAft>
                <a:spcPts val="0"/>
              </a:spcAft>
              <a:buClr>
                <a:srgbClr val="007FA3"/>
              </a:buClr>
              <a:buSzPts val="2000"/>
              <a:buFont typeface="Arial"/>
              <a:buChar char="–"/>
            </a:pPr>
            <a:r>
              <a:rPr lang="en-US" sz="2000" b="0" i="0" u="none" strike="noStrike" cap="none">
                <a:solidFill>
                  <a:schemeClr val="dk1"/>
                </a:solidFill>
                <a:latin typeface="Arial"/>
                <a:ea typeface="Arial"/>
                <a:cs typeface="Arial"/>
                <a:sym typeface="Arial"/>
              </a:rPr>
              <a:t>  </a:t>
            </a:r>
            <a:endParaRPr sz="2000" b="0" i="0" u="none" strike="noStrike" cap="none">
              <a:solidFill>
                <a:schemeClr val="dk1"/>
              </a:solidFill>
              <a:latin typeface="Arial"/>
              <a:ea typeface="Arial"/>
              <a:cs typeface="Arial"/>
              <a:sym typeface="Arial"/>
            </a:endParaRPr>
          </a:p>
        </p:txBody>
      </p:sp>
      <p:pic>
        <p:nvPicPr>
          <p:cNvPr id="1190" name="Google Shape;1190;p111" descr="P of upper X is less than 5000 = E X P O N period D I S T left parenthesis 5000 comma 1 eight thousandth comma TRUE right parenthesis"/>
          <p:cNvPicPr preferRelativeResize="0"/>
          <p:nvPr/>
        </p:nvPicPr>
        <p:blipFill rotWithShape="1">
          <a:blip r:embed="rId6">
            <a:alphaModFix/>
          </a:blip>
          <a:srcRect/>
          <a:stretch/>
        </p:blipFill>
        <p:spPr>
          <a:xfrm>
            <a:off x="1239520" y="3905017"/>
            <a:ext cx="4271818" cy="503802"/>
          </a:xfrm>
          <a:prstGeom prst="rect">
            <a:avLst/>
          </a:prstGeom>
          <a:noFill/>
          <a:ln>
            <a:noFill/>
          </a:ln>
        </p:spPr>
      </p:pic>
      <p:pic>
        <p:nvPicPr>
          <p:cNvPr id="1191" name="Google Shape;1191;p111" descr="= 0.4647"/>
          <p:cNvPicPr preferRelativeResize="0"/>
          <p:nvPr/>
        </p:nvPicPr>
        <p:blipFill rotWithShape="1">
          <a:blip r:embed="rId7">
            <a:alphaModFix/>
          </a:blip>
          <a:srcRect/>
          <a:stretch/>
        </p:blipFill>
        <p:spPr>
          <a:xfrm>
            <a:off x="1239520" y="4505338"/>
            <a:ext cx="952500" cy="241300"/>
          </a:xfrm>
          <a:prstGeom prst="rect">
            <a:avLst/>
          </a:prstGeom>
          <a:noFill/>
          <a:ln>
            <a:noFill/>
          </a:ln>
        </p:spPr>
      </p:pic>
      <p:pic>
        <p:nvPicPr>
          <p:cNvPr id="1192" name="Google Shape;1192;p111" descr="A spreadsheet displays a set of values for x and f of x and a graph titled cumulative distribution function. The values of x and f of x are listed in a table. The table has 17 rows and 2 columns. The columns have the following headings from left to right. x, f of x. The row entries are as follows. Row 1. 0, 0. Row 2. 1000, 0.117503. Row 3. 2000, 0.221199. Row 4. 3000, 0.312711. Row 5. 4000, 0.393469. Row 6. 5000, 0.464739. Row 7. 6000, 0.527633. Row 8. 7000, 0.583138. Row 9. 8000, 0.632121. Row 10. 9000, 0.675348. Row 11. 10000, 0.713495. Row 12. 11000, 0.74716. Row 13. 12000, 0.77687. Row 14. 13000, 0.803088. Row 15. 14000, 0.826226. Row 16. 15000, 0.846645. Row 17. 16000, 0.864665. The mean is 8000 and the lambda value is 0.000125. The graph, cumulative distribution function has values for x on the horizontal axis and values of f of x on the vertical axis. The vertical axis ranges from 0.1 to 1, in increments of 0.1, and the horizontal axis ranges from 2000 to 40000, in increments of 2000. A concave down increasing curve rises from (0, 0) through (6000, 0.527633), (9000, 0. 675348) and (16000, 0.864665)."/>
          <p:cNvPicPr preferRelativeResize="0"/>
          <p:nvPr/>
        </p:nvPicPr>
        <p:blipFill rotWithShape="1">
          <a:blip r:embed="rId8">
            <a:alphaModFix/>
          </a:blip>
          <a:srcRect/>
          <a:stretch/>
        </p:blipFill>
        <p:spPr>
          <a:xfrm>
            <a:off x="4878859" y="4571465"/>
            <a:ext cx="3288735" cy="170849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1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Triangular Distribution</a:t>
            </a:r>
            <a:endParaRPr>
              <a:latin typeface="Arial"/>
              <a:ea typeface="Arial"/>
              <a:cs typeface="Arial"/>
              <a:sym typeface="Arial"/>
            </a:endParaRPr>
          </a:p>
        </p:txBody>
      </p:sp>
      <p:sp>
        <p:nvSpPr>
          <p:cNvPr id="1198" name="Google Shape;1198;p112"/>
          <p:cNvSpPr txBox="1">
            <a:spLocks noGrp="1"/>
          </p:cNvSpPr>
          <p:nvPr>
            <p:ph type="body" idx="1"/>
          </p:nvPr>
        </p:nvSpPr>
        <p:spPr>
          <a:xfrm>
            <a:off x="457200" y="1600200"/>
            <a:ext cx="3844834" cy="45259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400"/>
              <a:buChar char="•"/>
            </a:pPr>
            <a:r>
              <a:rPr lang="en-US" sz="2400">
                <a:latin typeface="Arial"/>
                <a:ea typeface="Arial"/>
                <a:cs typeface="Arial"/>
                <a:sym typeface="Arial"/>
              </a:rPr>
              <a:t>The </a:t>
            </a:r>
            <a:r>
              <a:rPr lang="en-US" sz="2400" b="1">
                <a:latin typeface="Arial"/>
                <a:ea typeface="Arial"/>
                <a:cs typeface="Arial"/>
                <a:sym typeface="Arial"/>
              </a:rPr>
              <a:t>triangular distribution </a:t>
            </a:r>
            <a:r>
              <a:rPr lang="en-US" sz="2400">
                <a:latin typeface="Arial"/>
                <a:ea typeface="Arial"/>
                <a:cs typeface="Arial"/>
                <a:sym typeface="Arial"/>
              </a:rPr>
              <a:t>is defined by three parameters: the minimum, </a:t>
            </a:r>
            <a:r>
              <a:rPr lang="en-US" sz="2400" i="1">
                <a:latin typeface="Arial"/>
                <a:ea typeface="Arial"/>
                <a:cs typeface="Arial"/>
                <a:sym typeface="Arial"/>
              </a:rPr>
              <a:t>a</a:t>
            </a:r>
            <a:r>
              <a:rPr lang="en-US" sz="2400">
                <a:latin typeface="Arial"/>
                <a:ea typeface="Arial"/>
                <a:cs typeface="Arial"/>
                <a:sym typeface="Arial"/>
              </a:rPr>
              <a:t>; maximum, </a:t>
            </a:r>
            <a:r>
              <a:rPr lang="en-US" sz="2400" i="1">
                <a:latin typeface="Arial"/>
                <a:ea typeface="Arial"/>
                <a:cs typeface="Arial"/>
                <a:sym typeface="Arial"/>
              </a:rPr>
              <a:t>b</a:t>
            </a:r>
            <a:r>
              <a:rPr lang="en-US" sz="2400">
                <a:latin typeface="Arial"/>
                <a:ea typeface="Arial"/>
                <a:cs typeface="Arial"/>
                <a:sym typeface="Arial"/>
              </a:rPr>
              <a:t>; and most likely, </a:t>
            </a:r>
            <a:r>
              <a:rPr lang="en-US" sz="2400" i="1">
                <a:latin typeface="Arial"/>
                <a:ea typeface="Arial"/>
                <a:cs typeface="Arial"/>
                <a:sym typeface="Arial"/>
              </a:rPr>
              <a:t>c</a:t>
            </a:r>
            <a:r>
              <a:rPr lang="en-US" sz="2400">
                <a:latin typeface="Arial"/>
                <a:ea typeface="Arial"/>
                <a:cs typeface="Arial"/>
                <a:sym typeface="Arial"/>
              </a:rPr>
              <a:t>.</a:t>
            </a:r>
            <a:endParaRPr sz="2400">
              <a:latin typeface="Arial"/>
              <a:ea typeface="Arial"/>
              <a:cs typeface="Arial"/>
              <a:sym typeface="Arial"/>
            </a:endParaRPr>
          </a:p>
          <a:p>
            <a:pPr marL="256032" lvl="0" indent="-256032" algn="l" rtl="0">
              <a:lnSpc>
                <a:spcPct val="100000"/>
              </a:lnSpc>
              <a:spcBef>
                <a:spcPts val="1500"/>
              </a:spcBef>
              <a:spcAft>
                <a:spcPts val="0"/>
              </a:spcAft>
              <a:buSzPts val="2400"/>
              <a:buChar char="•"/>
            </a:pPr>
            <a:r>
              <a:rPr lang="en-US" sz="2400">
                <a:latin typeface="Arial"/>
                <a:ea typeface="Arial"/>
                <a:cs typeface="Arial"/>
                <a:sym typeface="Arial"/>
              </a:rPr>
              <a:t>By varying the most likely value, the triangular distribution can be symmetric or skewed in either direction</a:t>
            </a:r>
            <a:endParaRPr sz="2400">
              <a:latin typeface="Arial"/>
              <a:ea typeface="Arial"/>
              <a:cs typeface="Arial"/>
              <a:sym typeface="Arial"/>
            </a:endParaRPr>
          </a:p>
        </p:txBody>
      </p:sp>
      <p:pic>
        <p:nvPicPr>
          <p:cNvPr id="1199" name="Google Shape;1199;p112" descr="Three graphs display three examples of triangular distributions. Each example has a vertical f of x axis and horizontal x axis with the following values marked left to right a, c and b on the horizontal axis. C corresponds to the x value of the apex vertex. The first graph displays a symmetric triangle, indicating a distribution. The distance between a and c are equal to the distance between c and b. The second graph displays a positively skewed distribution. The triangle is right skewed. The distance between a and c is lesser than the distance between c and b. The third graph displays a negatively skewed distribution. The triangle is left skewed. The distance between a and c is greater than the distance between c and b."/>
          <p:cNvPicPr preferRelativeResize="0"/>
          <p:nvPr/>
        </p:nvPicPr>
        <p:blipFill rotWithShape="1">
          <a:blip r:embed="rId3">
            <a:alphaModFix/>
          </a:blip>
          <a:srcRect/>
          <a:stretch/>
        </p:blipFill>
        <p:spPr>
          <a:xfrm>
            <a:off x="4705557" y="1600200"/>
            <a:ext cx="3609145" cy="454801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1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Triangular Distribution Properties</a:t>
            </a:r>
            <a:endParaRPr>
              <a:latin typeface="Arial"/>
              <a:ea typeface="Arial"/>
              <a:cs typeface="Arial"/>
              <a:sym typeface="Arial"/>
            </a:endParaRPr>
          </a:p>
        </p:txBody>
      </p:sp>
      <p:sp>
        <p:nvSpPr>
          <p:cNvPr id="1205" name="Google Shape;1205;p113"/>
          <p:cNvSpPr txBox="1">
            <a:spLocks noGrp="1"/>
          </p:cNvSpPr>
          <p:nvPr>
            <p:ph type="body" idx="1"/>
          </p:nvPr>
        </p:nvSpPr>
        <p:spPr>
          <a:xfrm>
            <a:off x="457200" y="1600200"/>
            <a:ext cx="8229600" cy="1958009"/>
          </a:xfrm>
          <a:prstGeom prst="rect">
            <a:avLst/>
          </a:prstGeom>
          <a:noFill/>
          <a:ln>
            <a:noFill/>
          </a:ln>
        </p:spPr>
        <p:txBody>
          <a:bodyPr spcFirstLastPara="1" wrap="square" lIns="0" tIns="0" rIns="0" bIns="0" anchor="t" anchorCtr="0">
            <a:noAutofit/>
          </a:bodyPr>
          <a:lstStyle/>
          <a:p>
            <a:pPr marL="50800" lvl="0" indent="0" algn="l" rtl="0">
              <a:lnSpc>
                <a:spcPct val="100000"/>
              </a:lnSpc>
              <a:spcBef>
                <a:spcPts val="1500"/>
              </a:spcBef>
              <a:spcAft>
                <a:spcPts val="0"/>
              </a:spcAft>
              <a:buSzPts val="2800"/>
              <a:buNone/>
            </a:pPr>
            <a:r>
              <a:rPr lang="en-US">
                <a:latin typeface="Arial"/>
                <a:ea typeface="Arial"/>
                <a:cs typeface="Arial"/>
                <a:sym typeface="Arial"/>
              </a:rPr>
              <a:t>The triangular distribution is often used when no data are available to characterize an uncertain variable and the distribution must be estimated judgmentally.</a:t>
            </a:r>
            <a:endParaRPr>
              <a:latin typeface="Arial"/>
              <a:ea typeface="Arial"/>
              <a:cs typeface="Arial"/>
              <a:sym typeface="Arial"/>
            </a:endParaRPr>
          </a:p>
        </p:txBody>
      </p:sp>
      <p:pic>
        <p:nvPicPr>
          <p:cNvPr id="1206" name="Google Shape;1206;p113" descr="Mean = start fraction left parenthesis a + c + b right parenthesis over 3 end fraction. This equation is labeled, 5.25"/>
          <p:cNvPicPr preferRelativeResize="0"/>
          <p:nvPr/>
        </p:nvPicPr>
        <p:blipFill rotWithShape="1">
          <a:blip r:embed="rId3">
            <a:alphaModFix/>
          </a:blip>
          <a:srcRect/>
          <a:stretch/>
        </p:blipFill>
        <p:spPr>
          <a:xfrm>
            <a:off x="1110422" y="3875575"/>
            <a:ext cx="6375400" cy="406400"/>
          </a:xfrm>
          <a:prstGeom prst="rect">
            <a:avLst/>
          </a:prstGeom>
          <a:noFill/>
          <a:ln>
            <a:noFill/>
          </a:ln>
        </p:spPr>
      </p:pic>
      <p:pic>
        <p:nvPicPr>
          <p:cNvPr id="1207" name="Google Shape;1207;p113" descr="Variance = start fraction a squared + c squared + b squared minus a times c minus a times b minus c times b right parenthesis over 18 end fraction. This equation is labeled, 5.26"/>
          <p:cNvPicPr preferRelativeResize="0"/>
          <p:nvPr/>
        </p:nvPicPr>
        <p:blipFill rotWithShape="1">
          <a:blip r:embed="rId4">
            <a:alphaModFix/>
          </a:blip>
          <a:srcRect/>
          <a:stretch/>
        </p:blipFill>
        <p:spPr>
          <a:xfrm>
            <a:off x="777743" y="4599341"/>
            <a:ext cx="7588513" cy="4408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14"/>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Data Modeling and Distribution Fitting</a:t>
            </a:r>
            <a:endParaRPr sz="3600" b="1" i="0" u="none" strike="noStrike" cap="none">
              <a:solidFill>
                <a:srgbClr val="007FA3"/>
              </a:solidFill>
              <a:latin typeface="Arial"/>
              <a:ea typeface="Arial"/>
              <a:cs typeface="Arial"/>
              <a:sym typeface="Arial"/>
            </a:endParaRPr>
          </a:p>
        </p:txBody>
      </p:sp>
      <p:sp>
        <p:nvSpPr>
          <p:cNvPr id="1213" name="Google Shape;1213;p114"/>
          <p:cNvSpPr txBox="1">
            <a:spLocks noGrp="1"/>
          </p:cNvSpPr>
          <p:nvPr>
            <p:ph type="body" idx="1"/>
          </p:nvPr>
        </p:nvSpPr>
        <p:spPr>
          <a:xfrm>
            <a:off x="457200" y="1600200"/>
            <a:ext cx="8229600" cy="4389120"/>
          </a:xfrm>
          <a:prstGeom prst="rect">
            <a:avLst/>
          </a:prstGeom>
          <a:noFill/>
          <a:ln>
            <a:noFill/>
          </a:ln>
        </p:spPr>
        <p:txBody>
          <a:bodyPr spcFirstLastPara="1" wrap="square" lIns="91425" tIns="91425" rIns="91425" bIns="91425" anchor="t" anchorCtr="0">
            <a:noAutofit/>
          </a:bodyPr>
          <a:lstStyle/>
          <a:p>
            <a:pPr marL="255650" marR="0" lvl="0" indent="-255650" algn="l" rtl="0">
              <a:lnSpc>
                <a:spcPct val="100000"/>
              </a:lnSpc>
              <a:spcBef>
                <a:spcPts val="1500"/>
              </a:spcBef>
              <a:spcAft>
                <a:spcPts val="0"/>
              </a:spcAft>
              <a:buClr>
                <a:srgbClr val="007FA3"/>
              </a:buClr>
              <a:buSzPts val="2200"/>
              <a:buFont typeface="Arial"/>
              <a:buChar char="•"/>
            </a:pPr>
            <a:r>
              <a:rPr lang="en-US" sz="2200" b="0" i="0" u="none" strike="noStrike" cap="none">
                <a:solidFill>
                  <a:srgbClr val="000000"/>
                </a:solidFill>
                <a:latin typeface="Arial"/>
                <a:ea typeface="Arial"/>
                <a:cs typeface="Arial"/>
                <a:sym typeface="Arial"/>
              </a:rPr>
              <a:t>Using sample data may limit our ability to predict uncertain events that may occur because potential values outside the range of the sample data are not included.</a:t>
            </a:r>
            <a:endParaRPr sz="2200">
              <a:latin typeface="Arial"/>
              <a:ea typeface="Arial"/>
              <a:cs typeface="Arial"/>
              <a:sym typeface="Arial"/>
            </a:endParaRPr>
          </a:p>
          <a:p>
            <a:pPr marL="255650" marR="0" lvl="0" indent="-255650" algn="l" rtl="0">
              <a:lnSpc>
                <a:spcPct val="100000"/>
              </a:lnSpc>
              <a:spcBef>
                <a:spcPts val="1500"/>
              </a:spcBef>
              <a:spcAft>
                <a:spcPts val="0"/>
              </a:spcAft>
              <a:buClr>
                <a:srgbClr val="007FA3"/>
              </a:buClr>
              <a:buSzPts val="2200"/>
              <a:buFont typeface="Arial"/>
              <a:buChar char="•"/>
            </a:pPr>
            <a:r>
              <a:rPr lang="en-US" sz="2200" b="0" i="0" u="none" strike="noStrike" cap="none">
                <a:solidFill>
                  <a:srgbClr val="000000"/>
                </a:solidFill>
                <a:latin typeface="Arial"/>
                <a:ea typeface="Arial"/>
                <a:cs typeface="Arial"/>
                <a:sym typeface="Arial"/>
              </a:rPr>
              <a:t>A better approach is to identify the underlying probability distribution from which sample data come by “fitting” a theoretical distribution to the data and verifying the goodness of fit statistically.</a:t>
            </a:r>
            <a:endParaRPr sz="2200">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200"/>
              <a:buFont typeface="Arial"/>
              <a:buChar char="–"/>
            </a:pPr>
            <a:r>
              <a:rPr lang="en-US" sz="2200" b="0" i="0" u="none" strike="noStrike" cap="none">
                <a:solidFill>
                  <a:srgbClr val="000000"/>
                </a:solidFill>
                <a:latin typeface="Arial"/>
                <a:ea typeface="Arial"/>
                <a:cs typeface="Arial"/>
                <a:sym typeface="Arial"/>
              </a:rPr>
              <a:t>Examine a histogram for clues about the distribution’s shape.</a:t>
            </a:r>
            <a:endParaRPr sz="2200">
              <a:latin typeface="Arial"/>
              <a:ea typeface="Arial"/>
              <a:cs typeface="Arial"/>
              <a:sym typeface="Arial"/>
            </a:endParaRPr>
          </a:p>
          <a:p>
            <a:pPr marL="741553" marR="0" lvl="1" indent="-284353" algn="l" rtl="0">
              <a:lnSpc>
                <a:spcPct val="100000"/>
              </a:lnSpc>
              <a:spcBef>
                <a:spcPts val="600"/>
              </a:spcBef>
              <a:spcAft>
                <a:spcPts val="0"/>
              </a:spcAft>
              <a:buClr>
                <a:srgbClr val="007FA3"/>
              </a:buClr>
              <a:buSzPts val="2200"/>
              <a:buFont typeface="Arial"/>
              <a:buChar char="–"/>
            </a:pPr>
            <a:r>
              <a:rPr lang="en-US" sz="2200" b="0" i="0" u="none" strike="noStrike" cap="none">
                <a:solidFill>
                  <a:srgbClr val="000000"/>
                </a:solidFill>
                <a:latin typeface="Arial"/>
                <a:ea typeface="Arial"/>
                <a:cs typeface="Arial"/>
                <a:sym typeface="Arial"/>
              </a:rPr>
              <a:t>Look at summary statistics such as the mean, median, standard deviation, coefficient of variation, and skewness.</a:t>
            </a:r>
            <a:endParaRPr sz="2200">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15"/>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5.39: Analyzing Airline Passenger Data</a:t>
            </a:r>
            <a:endParaRPr sz="3600" b="1" i="0" u="none" strike="noStrike" cap="none">
              <a:solidFill>
                <a:srgbClr val="007FA3"/>
              </a:solidFill>
              <a:latin typeface="Arial"/>
              <a:ea typeface="Arial"/>
              <a:cs typeface="Arial"/>
              <a:sym typeface="Arial"/>
            </a:endParaRPr>
          </a:p>
        </p:txBody>
      </p:sp>
      <p:sp>
        <p:nvSpPr>
          <p:cNvPr id="1219" name="Google Shape;1219;p115"/>
          <p:cNvSpPr txBox="1">
            <a:spLocks noGrp="1"/>
          </p:cNvSpPr>
          <p:nvPr>
            <p:ph type="body" idx="1"/>
          </p:nvPr>
        </p:nvSpPr>
        <p:spPr>
          <a:xfrm>
            <a:off x="457200" y="1600201"/>
            <a:ext cx="8229600" cy="596347"/>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Sample data on passenger demand for 25 flights</a:t>
            </a:r>
            <a:endParaRPr sz="2400" b="0" i="0" u="none" strike="noStrike" cap="none">
              <a:solidFill>
                <a:schemeClr val="dk1"/>
              </a:solidFill>
              <a:latin typeface="Arial"/>
              <a:ea typeface="Arial"/>
              <a:cs typeface="Arial"/>
              <a:sym typeface="Arial"/>
            </a:endParaRPr>
          </a:p>
        </p:txBody>
      </p:sp>
      <p:pic>
        <p:nvPicPr>
          <p:cNvPr id="1220" name="Google Shape;1220;p115" descr="A spreadsheet displays the sample data of passenger demand for 25 flights, the data of its histogram, and the data of the distribution. The sample data is as follows. 36, 55, 47, 45, 48, 43, 42, 56, 40, 47, 44, 46, 53, 45, 44, 45, 45, 41, 47, 46, 40, 46, 42, 41, 58. The values of bin and frequency are listed in a table below. The table has 16 rows and 2 columns. The columns have the following headings from left to right. Bin, Frequency. The row entries are as follows. Row 1. 30.00, 0. Row 2. 30.00, 0. Row 3. 32.50, 0. Row 4. 32.50, 0. Row 5. 35, 1. Row 6. 37.50, 0. Row 7. 40.00, 2. Row 8. 42.50, 2. Row 9. 45.00, 6. Row 10. 47.50, 3. Row 11. 50.00, 5. Row 12. 52.50, 3. Row 13. 55.00, 2. Row 14. 57.50, 1. Row 15. 60.00, 0. Row 16. More, 0. The values from this table are represented as a histogram. In the histogram representing the passenger demand, frequency is plotted along the vertical axis and bins are plotted along the horizontal axis. The data of the distribution is presented in a table below. The table has 12 rows and 2 columns. The columns have the following headings from left to right. Statistic, Value. The row entries are as follows. Row 1. Mean, 45.68. Row 2. Standard error, 1.043584. Row 3. Median, 45. Mode, 45. Row 4. Standard deviation, 5.217918. Row 5. Sample variance, 27.22667. Row 6. Kurtosis, 0.707219. Row 7. Skewness, 0.823163. Row 8. Range, 22. Row 9. Minimum, 36. Row 10. Maximum, 58. Row 11. Sum, 1142. Row 12. Count, 25."/>
          <p:cNvPicPr preferRelativeResize="0"/>
          <p:nvPr/>
        </p:nvPicPr>
        <p:blipFill rotWithShape="1">
          <a:blip r:embed="rId3">
            <a:alphaModFix/>
          </a:blip>
          <a:srcRect/>
          <a:stretch/>
        </p:blipFill>
        <p:spPr>
          <a:xfrm>
            <a:off x="2426077" y="2264184"/>
            <a:ext cx="4291846" cy="2331430"/>
          </a:xfrm>
          <a:prstGeom prst="rect">
            <a:avLst/>
          </a:prstGeom>
          <a:noFill/>
          <a:ln>
            <a:noFill/>
          </a:ln>
        </p:spPr>
      </p:pic>
      <p:sp>
        <p:nvSpPr>
          <p:cNvPr id="1221" name="Google Shape;1221;p115"/>
          <p:cNvSpPr txBox="1">
            <a:spLocks noGrp="1"/>
          </p:cNvSpPr>
          <p:nvPr>
            <p:ph type="body" idx="2"/>
          </p:nvPr>
        </p:nvSpPr>
        <p:spPr>
          <a:xfrm>
            <a:off x="457200" y="4663251"/>
            <a:ext cx="8229600" cy="1638157"/>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The histogram shows a relatively symmetric distribution. The mean, median, and mode are all similar, although there is moderate skewness. A normal distribution is not unreasonable.</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16"/>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Example 5.40: Analyzing Airport Service Times</a:t>
            </a:r>
            <a:endParaRPr sz="3600" b="1" i="0" u="none" strike="noStrike" cap="none">
              <a:solidFill>
                <a:srgbClr val="007FA3"/>
              </a:solidFill>
              <a:latin typeface="Arial"/>
              <a:ea typeface="Arial"/>
              <a:cs typeface="Arial"/>
              <a:sym typeface="Arial"/>
            </a:endParaRPr>
          </a:p>
        </p:txBody>
      </p:sp>
      <p:sp>
        <p:nvSpPr>
          <p:cNvPr id="1227" name="Google Shape;1227;p116"/>
          <p:cNvSpPr txBox="1">
            <a:spLocks noGrp="1"/>
          </p:cNvSpPr>
          <p:nvPr>
            <p:ph type="body" idx="1"/>
          </p:nvPr>
        </p:nvSpPr>
        <p:spPr>
          <a:xfrm>
            <a:off x="457200" y="1600201"/>
            <a:ext cx="8229600" cy="960119"/>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Sample data on service times for 812 passengers at an airport’s ticketing counter</a:t>
            </a:r>
            <a:endParaRPr sz="2400" b="0" i="0" u="none" strike="noStrike" cap="none">
              <a:solidFill>
                <a:schemeClr val="dk1"/>
              </a:solidFill>
              <a:latin typeface="Arial"/>
              <a:ea typeface="Arial"/>
              <a:cs typeface="Arial"/>
              <a:sym typeface="Arial"/>
            </a:endParaRPr>
          </a:p>
        </p:txBody>
      </p:sp>
      <p:pic>
        <p:nvPicPr>
          <p:cNvPr id="1228" name="Google Shape;1228;p116" descr="A spreadsheet provides the data of service times at an airport ticketing counter, and the data of the distribution, and a histogram of the data. The sample data of times, in seconds are as follows. 26, 358, 218, 71, 190, 36, 45, 68, 45, 66, 132, 372, 125, 16, 37. The statistic data of the distribution is as follows. Mean, 126.28. Standard error, 3.6912. Median, 88. Mode, 83. Standard deviation, 105.18. Sample Variance, 11064. Kurtosis, 8.7075. Skewness, 2.4136. Range, 867. Minimum, 9. Maximum, 876. Sum, 102538. Count, 812. The histogram plots frequency on the vertical axis ranges from 50 to 500, in increments of 50, and bins on the vertical axis ranges from 100 to 700, in increments of 100. The bin values are as follows. 100, 450. 200, 225. 300, 80. 400, 30. 500, 20. 600, 10. 700, 10. More, 10. All values are estimated."/>
          <p:cNvPicPr preferRelativeResize="0"/>
          <p:nvPr/>
        </p:nvPicPr>
        <p:blipFill rotWithShape="1">
          <a:blip r:embed="rId3">
            <a:alphaModFix/>
          </a:blip>
          <a:srcRect/>
          <a:stretch/>
        </p:blipFill>
        <p:spPr>
          <a:xfrm>
            <a:off x="2050702" y="2696520"/>
            <a:ext cx="5042596" cy="2102227"/>
          </a:xfrm>
          <a:prstGeom prst="rect">
            <a:avLst/>
          </a:prstGeom>
          <a:noFill/>
          <a:ln>
            <a:noFill/>
          </a:ln>
        </p:spPr>
      </p:pic>
      <p:sp>
        <p:nvSpPr>
          <p:cNvPr id="1229" name="Google Shape;1229;p116"/>
          <p:cNvSpPr txBox="1">
            <a:spLocks noGrp="1"/>
          </p:cNvSpPr>
          <p:nvPr>
            <p:ph type="body" idx="2"/>
          </p:nvPr>
        </p:nvSpPr>
        <p:spPr>
          <a:xfrm>
            <a:off x="457200" y="4934947"/>
            <a:ext cx="8229600" cy="1328693"/>
          </a:xfrm>
          <a:prstGeom prst="rect">
            <a:avLst/>
          </a:prstGeom>
          <a:noFill/>
          <a:ln>
            <a:noFill/>
          </a:ln>
        </p:spPr>
        <p:txBody>
          <a:bodyPr spcFirstLastPara="1" wrap="square" lIns="0" tIns="0" rIns="0" bIns="0" anchor="t" anchorCtr="0">
            <a:noAutofit/>
          </a:bodyPr>
          <a:lstStyle/>
          <a:p>
            <a:pPr marL="256032" marR="0" lvl="0" indent="-256032" algn="l" rtl="0">
              <a:lnSpc>
                <a:spcPct val="100000"/>
              </a:lnSpc>
              <a:spcBef>
                <a:spcPts val="1500"/>
              </a:spcBef>
              <a:spcAft>
                <a:spcPts val="0"/>
              </a:spcAft>
              <a:buClr>
                <a:srgbClr val="007FA3"/>
              </a:buClr>
              <a:buSzPts val="2400"/>
              <a:buFont typeface="Arial"/>
              <a:buChar char="•"/>
            </a:pPr>
            <a:r>
              <a:rPr lang="en-US" sz="2400" b="0" i="0" u="none" strike="noStrike" cap="none">
                <a:solidFill>
                  <a:schemeClr val="dk1"/>
                </a:solidFill>
                <a:latin typeface="Arial"/>
                <a:ea typeface="Arial"/>
                <a:cs typeface="Arial"/>
                <a:sym typeface="Arial"/>
              </a:rPr>
              <a:t>It appears to be exponential, but there is a difference between the mean and standard deviation, suggesting that it might be some other distribution.</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17"/>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a:solidFill>
                  <a:srgbClr val="007FA3"/>
                </a:solidFill>
                <a:latin typeface="Arial"/>
                <a:ea typeface="Arial"/>
                <a:cs typeface="Arial"/>
                <a:sym typeface="Arial"/>
              </a:rPr>
              <a:t>Goodness of Fit</a:t>
            </a:r>
            <a:endParaRPr sz="3600" b="1" i="0" u="none" strike="noStrike" cap="none">
              <a:solidFill>
                <a:srgbClr val="007FA3"/>
              </a:solidFill>
              <a:latin typeface="Arial"/>
              <a:ea typeface="Arial"/>
              <a:cs typeface="Arial"/>
              <a:sym typeface="Arial"/>
            </a:endParaRPr>
          </a:p>
        </p:txBody>
      </p:sp>
      <p:sp>
        <p:nvSpPr>
          <p:cNvPr id="1235" name="Google Shape;1235;p117"/>
          <p:cNvSpPr txBox="1">
            <a:spLocks noGrp="1"/>
          </p:cNvSpPr>
          <p:nvPr>
            <p:ph type="body" idx="1"/>
          </p:nvPr>
        </p:nvSpPr>
        <p:spPr>
          <a:xfrm>
            <a:off x="457200" y="1600200"/>
            <a:ext cx="8229600" cy="4247286"/>
          </a:xfrm>
          <a:prstGeom prst="rect">
            <a:avLst/>
          </a:prstGeom>
          <a:noFill/>
          <a:ln>
            <a:noFill/>
          </a:ln>
        </p:spPr>
        <p:txBody>
          <a:bodyPr spcFirstLastPara="1" wrap="square" lIns="91425" tIns="91425" rIns="91425" bIns="91425"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The basis for fitting data to a probability distribution is a statistical procedure called </a:t>
            </a:r>
            <a:r>
              <a:rPr lang="en-US" b="1">
                <a:latin typeface="Arial"/>
                <a:ea typeface="Arial"/>
                <a:cs typeface="Arial"/>
                <a:sym typeface="Arial"/>
              </a:rPr>
              <a:t>goodness of fit</a:t>
            </a:r>
            <a:r>
              <a:rPr lang="en-US">
                <a:latin typeface="Arial"/>
                <a:ea typeface="Arial"/>
                <a:cs typeface="Arial"/>
                <a:sym typeface="Arial"/>
              </a:rPr>
              <a:t>. </a:t>
            </a:r>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Goodness of fit attempts to draw a conclusion about the nature  of the distribution.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1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a:latin typeface="Arial"/>
                <a:ea typeface="Arial"/>
                <a:cs typeface="Arial"/>
                <a:sym typeface="Arial"/>
              </a:rPr>
              <a:t>Chi-Square Goodness of Fit Test</a:t>
            </a:r>
            <a:endParaRPr>
              <a:latin typeface="Arial"/>
              <a:ea typeface="Arial"/>
              <a:cs typeface="Arial"/>
              <a:sym typeface="Arial"/>
            </a:endParaRPr>
          </a:p>
        </p:txBody>
      </p:sp>
      <p:sp>
        <p:nvSpPr>
          <p:cNvPr id="1241" name="Google Shape;1241;p118"/>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2800"/>
              <a:buChar char="•"/>
            </a:pPr>
            <a:r>
              <a:rPr lang="en-US">
                <a:latin typeface="Arial"/>
                <a:ea typeface="Arial"/>
                <a:cs typeface="Arial"/>
                <a:sym typeface="Arial"/>
              </a:rPr>
              <a:t>The </a:t>
            </a:r>
            <a:r>
              <a:rPr lang="en-US" b="1">
                <a:latin typeface="Arial"/>
                <a:ea typeface="Arial"/>
                <a:cs typeface="Arial"/>
                <a:sym typeface="Arial"/>
              </a:rPr>
              <a:t>chi-square goodness of fit test</a:t>
            </a:r>
            <a:r>
              <a:rPr lang="en-US">
                <a:latin typeface="Arial"/>
                <a:ea typeface="Arial"/>
                <a:cs typeface="Arial"/>
                <a:sym typeface="Arial"/>
              </a:rPr>
              <a:t> can be used to determine whether sample data are representative of some probability distribution.</a:t>
            </a:r>
            <a:endParaRPr/>
          </a:p>
          <a:p>
            <a:pPr marL="256032" lvl="0" indent="-256032" algn="l" rtl="0">
              <a:lnSpc>
                <a:spcPct val="100000"/>
              </a:lnSpc>
              <a:spcBef>
                <a:spcPts val="1500"/>
              </a:spcBef>
              <a:spcAft>
                <a:spcPts val="0"/>
              </a:spcAft>
              <a:buSzPts val="2800"/>
              <a:buChar char="•"/>
            </a:pPr>
            <a:r>
              <a:rPr lang="en-US">
                <a:latin typeface="Arial"/>
                <a:ea typeface="Arial"/>
                <a:cs typeface="Arial"/>
                <a:sym typeface="Arial"/>
              </a:rPr>
              <a:t>The chi-square test can be applied to many distributions; the only modification to the procedure that must be made is to use the proper function to find the cumulative probabilities of the observed frequency distribution.</a:t>
            </a:r>
            <a:endParaRPr>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19"/>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400" b="1" i="0" u="none" strike="noStrike" cap="none">
                <a:solidFill>
                  <a:srgbClr val="007FA3"/>
                </a:solidFill>
                <a:latin typeface="Arial"/>
                <a:ea typeface="Arial"/>
                <a:cs typeface="Arial"/>
                <a:sym typeface="Arial"/>
              </a:rPr>
              <a:t>Example 5.41: Determining Normality for Airline Passenger Demand Data </a:t>
            </a:r>
            <a:r>
              <a:rPr lang="en-US" sz="2000" b="0" i="0" u="none" strike="noStrike" cap="none">
                <a:solidFill>
                  <a:srgbClr val="007FA3"/>
                </a:solidFill>
                <a:latin typeface="Arial"/>
                <a:ea typeface="Arial"/>
                <a:cs typeface="Arial"/>
                <a:sym typeface="Arial"/>
              </a:rPr>
              <a:t>(1 of 2)</a:t>
            </a:r>
            <a:endParaRPr sz="2000" b="0" i="0" u="none" strike="noStrike" cap="none">
              <a:solidFill>
                <a:srgbClr val="007FA3"/>
              </a:solidFill>
              <a:latin typeface="Arial"/>
              <a:ea typeface="Arial"/>
              <a:cs typeface="Arial"/>
              <a:sym typeface="Arial"/>
            </a:endParaRPr>
          </a:p>
        </p:txBody>
      </p:sp>
      <p:sp>
        <p:nvSpPr>
          <p:cNvPr id="1247" name="Google Shape;1247;p119"/>
          <p:cNvSpPr txBox="1">
            <a:spLocks noGrp="1"/>
          </p:cNvSpPr>
          <p:nvPr>
            <p:ph type="body" idx="1"/>
          </p:nvPr>
        </p:nvSpPr>
        <p:spPr>
          <a:xfrm>
            <a:off x="457200" y="1600201"/>
            <a:ext cx="8229600" cy="2313431"/>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1600"/>
              <a:buChar char="•"/>
            </a:pPr>
            <a:r>
              <a:rPr lang="en-US" sz="1600">
                <a:latin typeface="Arial"/>
                <a:ea typeface="Arial"/>
                <a:cs typeface="Arial"/>
                <a:sym typeface="Arial"/>
              </a:rPr>
              <a:t>Start with the frequency distribution of the data; these are the observed frequencies.</a:t>
            </a:r>
            <a:endParaRPr/>
          </a:p>
          <a:p>
            <a:pPr marL="256032" lvl="0" indent="-256032" algn="l" rtl="0">
              <a:lnSpc>
                <a:spcPct val="100000"/>
              </a:lnSpc>
              <a:spcBef>
                <a:spcPts val="1500"/>
              </a:spcBef>
              <a:spcAft>
                <a:spcPts val="0"/>
              </a:spcAft>
              <a:buSzPts val="1600"/>
              <a:buChar char="•"/>
            </a:pPr>
            <a:r>
              <a:rPr lang="en-US" sz="1600">
                <a:latin typeface="Arial"/>
                <a:ea typeface="Arial"/>
                <a:cs typeface="Arial"/>
                <a:sym typeface="Arial"/>
              </a:rPr>
              <a:t>Find the cumulative probability corresponding to the upper limit for each bin, assuming a normal distribution with the sample mean and sample standard deviation of the data.</a:t>
            </a:r>
            <a:endParaRPr/>
          </a:p>
          <a:p>
            <a:pPr marL="256032" lvl="0" indent="-256032" algn="l" rtl="0">
              <a:lnSpc>
                <a:spcPct val="100000"/>
              </a:lnSpc>
              <a:spcBef>
                <a:spcPts val="1500"/>
              </a:spcBef>
              <a:spcAft>
                <a:spcPts val="0"/>
              </a:spcAft>
              <a:buSzPts val="1600"/>
              <a:buChar char="•"/>
            </a:pPr>
            <a:r>
              <a:rPr lang="en-US" sz="1600">
                <a:latin typeface="Arial"/>
                <a:ea typeface="Arial"/>
                <a:cs typeface="Arial"/>
                <a:sym typeface="Arial"/>
              </a:rPr>
              <a:t>Find the probability associated with each bin using formula (5.17).</a:t>
            </a:r>
            <a:endParaRPr/>
          </a:p>
          <a:p>
            <a:pPr marL="256032" lvl="0" indent="-256032" algn="l" rtl="0">
              <a:lnSpc>
                <a:spcPct val="100000"/>
              </a:lnSpc>
              <a:spcBef>
                <a:spcPts val="1500"/>
              </a:spcBef>
              <a:spcAft>
                <a:spcPts val="0"/>
              </a:spcAft>
              <a:buSzPts val="1600"/>
              <a:buChar char="•"/>
            </a:pPr>
            <a:r>
              <a:rPr lang="en-US" sz="1600">
                <a:latin typeface="Arial"/>
                <a:ea typeface="Arial"/>
                <a:cs typeface="Arial"/>
                <a:sym typeface="Arial"/>
              </a:rPr>
              <a:t>Multiply the bin probabilities by the number of observations to obtain the expected frequencies.</a:t>
            </a:r>
            <a:endParaRPr/>
          </a:p>
        </p:txBody>
      </p:sp>
      <p:pic>
        <p:nvPicPr>
          <p:cNvPr id="1248" name="Google Shape;1248;p119" descr="A spreadsheet database contains 2 parts, chi square goodness of fit test normality and airline passengers. The chi square goodness of fit test normality has a table with 3 parts, observed data with columns, bin and frequency, normal assumptions with columns, cumulative probability, bin probability and expected frequency and chi square calculations left parenthesis observed minus expected right parenthesis caret 2 forward slash expected. Below the table are values, chi squared statistic, 3.8290 and critical value, 14.067. The second part of the data base is to the right with a column for sample data, a column for bin with corresponding frequency column and a table of passenger statistics with corresponding values."/>
          <p:cNvPicPr preferRelativeResize="0"/>
          <p:nvPr/>
        </p:nvPicPr>
        <p:blipFill rotWithShape="1">
          <a:blip r:embed="rId3">
            <a:alphaModFix/>
          </a:blip>
          <a:srcRect/>
          <a:stretch/>
        </p:blipFill>
        <p:spPr>
          <a:xfrm>
            <a:off x="704088" y="4121449"/>
            <a:ext cx="7600482" cy="196497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2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400"/>
              <a:t>Example 5.41: Determining Normality for Airline Passenger Demand Data </a:t>
            </a:r>
            <a:r>
              <a:rPr lang="en-US" sz="2000" b="0"/>
              <a:t>(2 of 2)</a:t>
            </a:r>
            <a:endParaRPr>
              <a:latin typeface="Arial"/>
              <a:ea typeface="Arial"/>
              <a:cs typeface="Arial"/>
              <a:sym typeface="Arial"/>
            </a:endParaRPr>
          </a:p>
        </p:txBody>
      </p:sp>
      <p:sp>
        <p:nvSpPr>
          <p:cNvPr id="1254" name="Google Shape;1254;p120"/>
          <p:cNvSpPr txBox="1">
            <a:spLocks noGrp="1"/>
          </p:cNvSpPr>
          <p:nvPr>
            <p:ph type="body" idx="1"/>
          </p:nvPr>
        </p:nvSpPr>
        <p:spPr>
          <a:xfrm>
            <a:off x="457200" y="1600201"/>
            <a:ext cx="8229600" cy="1225295"/>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1800"/>
              <a:buChar char="•"/>
            </a:pPr>
            <a:r>
              <a:rPr lang="en-US" sz="1800">
                <a:latin typeface="Arial"/>
                <a:ea typeface="Arial"/>
                <a:cs typeface="Arial"/>
                <a:sym typeface="Arial"/>
              </a:rPr>
              <a:t>Compute the difference between the observed and expected frequencies for each bin, square the result, and divide by the expected frequency for each bin.</a:t>
            </a:r>
            <a:endParaRPr/>
          </a:p>
          <a:p>
            <a:pPr marL="256032" lvl="0" indent="-256032" algn="l" rtl="0">
              <a:lnSpc>
                <a:spcPct val="100000"/>
              </a:lnSpc>
              <a:spcBef>
                <a:spcPts val="1500"/>
              </a:spcBef>
              <a:spcAft>
                <a:spcPts val="0"/>
              </a:spcAft>
              <a:buSzPts val="1800"/>
              <a:buChar char="•"/>
            </a:pPr>
            <a:r>
              <a:rPr lang="en-US" sz="1800">
                <a:latin typeface="Arial"/>
                <a:ea typeface="Arial"/>
                <a:cs typeface="Arial"/>
                <a:sym typeface="Arial"/>
              </a:rPr>
              <a:t>Sum the chi-square calculations for all bins (chi-square statistic).</a:t>
            </a:r>
            <a:endParaRPr sz="1800">
              <a:latin typeface="Arial"/>
              <a:ea typeface="Arial"/>
              <a:cs typeface="Arial"/>
              <a:sym typeface="Arial"/>
            </a:endParaRPr>
          </a:p>
        </p:txBody>
      </p:sp>
      <p:sp>
        <p:nvSpPr>
          <p:cNvPr id="1255" name="Google Shape;1255;p120"/>
          <p:cNvSpPr txBox="1">
            <a:spLocks noGrp="1"/>
          </p:cNvSpPr>
          <p:nvPr>
            <p:ph type="body" idx="2"/>
          </p:nvPr>
        </p:nvSpPr>
        <p:spPr>
          <a:xfrm>
            <a:off x="457200" y="2916935"/>
            <a:ext cx="8229600" cy="480547"/>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1800"/>
              <a:buChar char="•"/>
            </a:pPr>
            <a:r>
              <a:rPr lang="en-US" sz="1800">
                <a:latin typeface="Arial"/>
                <a:ea typeface="Arial"/>
                <a:cs typeface="Arial"/>
                <a:sym typeface="Arial"/>
              </a:rPr>
              <a:t>Compute the chi-square critical value using the function</a:t>
            </a:r>
            <a:endParaRPr/>
          </a:p>
        </p:txBody>
      </p:sp>
      <p:pic>
        <p:nvPicPr>
          <p:cNvPr id="1256" name="Google Shape;1256;p120" descr="equals C H I S Q.I N V.R T left parenthesis 0.05, number of bins, 3 right parenthesis"/>
          <p:cNvPicPr preferRelativeResize="0"/>
          <p:nvPr/>
        </p:nvPicPr>
        <p:blipFill rotWithShape="1">
          <a:blip r:embed="rId3">
            <a:alphaModFix/>
          </a:blip>
          <a:srcRect/>
          <a:stretch/>
        </p:blipFill>
        <p:spPr>
          <a:xfrm>
            <a:off x="725107" y="3476771"/>
            <a:ext cx="4368800" cy="279400"/>
          </a:xfrm>
          <a:prstGeom prst="rect">
            <a:avLst/>
          </a:prstGeom>
          <a:noFill/>
          <a:ln>
            <a:noFill/>
          </a:ln>
        </p:spPr>
      </p:pic>
      <p:sp>
        <p:nvSpPr>
          <p:cNvPr id="1257" name="Google Shape;1257;p120"/>
          <p:cNvSpPr txBox="1">
            <a:spLocks noGrp="1"/>
          </p:cNvSpPr>
          <p:nvPr>
            <p:ph type="body" idx="3"/>
          </p:nvPr>
        </p:nvSpPr>
        <p:spPr>
          <a:xfrm>
            <a:off x="457200" y="3835460"/>
            <a:ext cx="8229600" cy="1039371"/>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1500"/>
              </a:spcBef>
              <a:spcAft>
                <a:spcPts val="0"/>
              </a:spcAft>
              <a:buSzPts val="1800"/>
              <a:buChar char="•"/>
            </a:pPr>
            <a:r>
              <a:rPr lang="en-US" sz="1800">
                <a:latin typeface="Arial"/>
                <a:ea typeface="Arial"/>
                <a:cs typeface="Arial"/>
                <a:sym typeface="Arial"/>
              </a:rPr>
              <a:t>Compare the chi-square statistic with the critical value. If the chi-square statistic is less than or equal to the critical value, then conclude that the data can be reasonably assumed to be normal.</a:t>
            </a:r>
            <a:endParaRPr sz="1800">
              <a:latin typeface="Arial"/>
              <a:ea typeface="Arial"/>
              <a:cs typeface="Arial"/>
              <a:sym typeface="Arial"/>
            </a:endParaRPr>
          </a:p>
        </p:txBody>
      </p:sp>
      <p:pic>
        <p:nvPicPr>
          <p:cNvPr id="1258" name="Google Shape;1258;p120" descr="A spreadsheet database contains 2 parts, chi square goodness of fit test normality and airline passengers. The chi square goodness of fit test normality has a table with 3 parts, observed data with columns, bin and frequency, normal assumptions with columns, cumulative probability, bin probability and expected frequency and chi square calculations left parenthesis observed minus expected right parenthesis caret 2 forward slash expected. Below the table are values, chi squared statistic, 3.8290 and critical value, 14.067. The second part of the data base is to the right with a column for sample data, a column for bin with corresponding frequency column and a table of passenger statistics with corresponding values."/>
          <p:cNvPicPr preferRelativeResize="0"/>
          <p:nvPr/>
        </p:nvPicPr>
        <p:blipFill rotWithShape="1">
          <a:blip r:embed="rId4">
            <a:alphaModFix/>
          </a:blip>
          <a:srcRect/>
          <a:stretch/>
        </p:blipFill>
        <p:spPr>
          <a:xfrm>
            <a:off x="1811612" y="4975505"/>
            <a:ext cx="5191232" cy="1342102"/>
          </a:xfrm>
          <a:prstGeom prst="rect">
            <a:avLst/>
          </a:prstGeom>
          <a:noFill/>
          <a:ln>
            <a:noFill/>
          </a:ln>
        </p:spPr>
      </p:pic>
    </p:spTree>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4964</Words>
  <Application>Microsoft Office PowerPoint</Application>
  <PresentationFormat>On-screen Show (4:3)</PresentationFormat>
  <Paragraphs>793</Paragraphs>
  <Slides>100</Slides>
  <Notes>100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100</vt:i4>
      </vt:variant>
    </vt:vector>
  </HeadingPairs>
  <TitlesOfParts>
    <vt:vector size="104" baseType="lpstr">
      <vt:lpstr>Arial</vt:lpstr>
      <vt:lpstr>Noto Sans Symbols</vt:lpstr>
      <vt:lpstr>Verdana</vt:lpstr>
      <vt:lpstr>508 Lecture</vt:lpstr>
      <vt:lpstr>Business Analytics: Methods, Models, and Decisions</vt:lpstr>
      <vt:lpstr>Basic Concepts of Probability</vt:lpstr>
      <vt:lpstr>Combinations and Permutations</vt:lpstr>
      <vt:lpstr>Example 5.1: Rolling Two Dice</vt:lpstr>
      <vt:lpstr>Example 5.2:  Selecting n Objects from N</vt:lpstr>
      <vt:lpstr>Combinations</vt:lpstr>
      <vt:lpstr>Example 5.3:  Applying the Combinations Formula</vt:lpstr>
      <vt:lpstr>Permutations</vt:lpstr>
      <vt:lpstr>Example 5.4: Applying the Permutations Formula</vt:lpstr>
      <vt:lpstr>Probability Definitions </vt:lpstr>
      <vt:lpstr>Example 5.5 Classical Definition of Probability</vt:lpstr>
      <vt:lpstr>Example 5.6: Relative Frequency Definition of Probability</vt:lpstr>
      <vt:lpstr>Probability Rules and Formulas</vt:lpstr>
      <vt:lpstr>Probabilities Associated with Events</vt:lpstr>
      <vt:lpstr>Example 5.7: Computing the Probability of an Event</vt:lpstr>
      <vt:lpstr>Complement of an Event</vt:lpstr>
      <vt:lpstr>Example 5.8: Computing the Probability of the Complement of an Event</vt:lpstr>
      <vt:lpstr>Union of Events</vt:lpstr>
      <vt:lpstr>Example 5.9: Computing the Probability of Mutually Exclusive Events</vt:lpstr>
      <vt:lpstr>Non-Mutually Exclusive Events</vt:lpstr>
      <vt:lpstr>Example 5.10: Computing the Probability of Non-Mutually Exclusive Events</vt:lpstr>
      <vt:lpstr>Joint and Marginal Probability</vt:lpstr>
      <vt:lpstr>Application of Joint and Marginal Probability</vt:lpstr>
      <vt:lpstr>Example 5.11: Applying Probability Rules to Joint Events (1 of 3)</vt:lpstr>
      <vt:lpstr>Example 5.11: Applying Probability Rules to Joint Events (2 of 3)</vt:lpstr>
      <vt:lpstr>Example 5.11: Applying Probability Rules to Joint Events (3 of 3)</vt:lpstr>
      <vt:lpstr>Joint/Marginal Probability Rule</vt:lpstr>
      <vt:lpstr>Conditional Probability</vt:lpstr>
      <vt:lpstr>Example 5.12: Computing a Conditional Probability in a Cross-Tabulation</vt:lpstr>
      <vt:lpstr>Example 5.13: Conditional Probability in Marketing</vt:lpstr>
      <vt:lpstr>Conditional Probability Formula</vt:lpstr>
      <vt:lpstr>Example 5.14: Using the Conditional Probability Formula</vt:lpstr>
      <vt:lpstr>Variations of the Conditional Probability Formula</vt:lpstr>
      <vt:lpstr>Extension of the Multiplication Law</vt:lpstr>
      <vt:lpstr>Example 5.15: Using the Multiplication Law of Probability</vt:lpstr>
      <vt:lpstr>Independent Events</vt:lpstr>
      <vt:lpstr>Example 5.16: Determining If Two Events Are Independent</vt:lpstr>
      <vt:lpstr>Multiplication Law for Independent Events</vt:lpstr>
      <vt:lpstr>Example 5.17: Using the Multiplication Law for Independent Events</vt:lpstr>
      <vt:lpstr>Random Variables</vt:lpstr>
      <vt:lpstr>Example 5.18: Discrete and Continuous Random Variables</vt:lpstr>
      <vt:lpstr>Probability Distributions</vt:lpstr>
      <vt:lpstr>Example 5.19: Probability Distribution of Dice Rolls</vt:lpstr>
      <vt:lpstr>Empirical Probability Distributions</vt:lpstr>
      <vt:lpstr>Empirical Probability Distribution Example</vt:lpstr>
      <vt:lpstr>Subjective Probability Distributions</vt:lpstr>
      <vt:lpstr>Example 5.20: A Subjective Probability Distribution</vt:lpstr>
      <vt:lpstr>Discrete Probability Distributions</vt:lpstr>
      <vt:lpstr>Example 5.21: Probability Mass Function for Rolling Two Dice</vt:lpstr>
      <vt:lpstr>Cumulative Distribution Function</vt:lpstr>
      <vt:lpstr>Example 5.22: Using the Cumulative Distribution Function</vt:lpstr>
      <vt:lpstr>Expected Value of a Discrete Random Variable</vt:lpstr>
      <vt:lpstr>Example 5.23: Computing the Expected Value</vt:lpstr>
      <vt:lpstr>Example 5.24: Expected Value on Television</vt:lpstr>
      <vt:lpstr>Expected Value and Decision Making</vt:lpstr>
      <vt:lpstr>Example 5.25: Expected Value of a Charitable Raffle</vt:lpstr>
      <vt:lpstr>Example 5.26: Airline Revenue Management</vt:lpstr>
      <vt:lpstr>Variance of a Discrete Random Variable</vt:lpstr>
      <vt:lpstr>Example 5.27: Computing the Variance of a Random Variable</vt:lpstr>
      <vt:lpstr>Bernoulli Distribution</vt:lpstr>
      <vt:lpstr>Example 5.28: Using the Bernoulli Distribution</vt:lpstr>
      <vt:lpstr>Binomial Distribution</vt:lpstr>
      <vt:lpstr>Example 5.29: Computing Binomial Probabilities</vt:lpstr>
      <vt:lpstr>Excel Binomial Distribution Function</vt:lpstr>
      <vt:lpstr>Example 5.30: Using Excel’s Binomial Distribution Function</vt:lpstr>
      <vt:lpstr>Shapes and Skewness of the Binomial Distribution</vt:lpstr>
      <vt:lpstr>Poisson Distribution</vt:lpstr>
      <vt:lpstr>Example 5.31: Computing Poisson Probabilities</vt:lpstr>
      <vt:lpstr>Excel Poisson Distribution Function</vt:lpstr>
      <vt:lpstr>Example 5.32: Using Excel’s Poisson Distribution Function</vt:lpstr>
      <vt:lpstr>Continuous Probability Distributions</vt:lpstr>
      <vt:lpstr>Properties of Continuous Probability Distributions</vt:lpstr>
      <vt:lpstr>Uniform Distribution</vt:lpstr>
      <vt:lpstr>Example 5.33: Computing Uniform Probabilities</vt:lpstr>
      <vt:lpstr>Discrete Uniform Distribution</vt:lpstr>
      <vt:lpstr>Normal Distribution</vt:lpstr>
      <vt:lpstr>Excel Normal Distribution Function</vt:lpstr>
      <vt:lpstr>Example 5.34 Using the N O R M.D I S T Function to Compute Normal Probabilities</vt:lpstr>
      <vt:lpstr>Example 5.34: Question 1</vt:lpstr>
      <vt:lpstr>Example 5.34: Question 2</vt:lpstr>
      <vt:lpstr>Example 5.34: Question 3</vt:lpstr>
      <vt:lpstr>The N O R M.I N V Function</vt:lpstr>
      <vt:lpstr>Example 5.35: Using the N O R M.I N V Function</vt:lpstr>
      <vt:lpstr>Standard Normal Distribution</vt:lpstr>
      <vt:lpstr>Example 5.36: Computing Probabilities with the Standard Normal Distribution</vt:lpstr>
      <vt:lpstr>Using Standard Normal Distribution Tables</vt:lpstr>
      <vt:lpstr>Example 5.37: Computing Probabilities with Standard Normal Tables</vt:lpstr>
      <vt:lpstr>Exponential Distribution</vt:lpstr>
      <vt:lpstr>Excel Exponential Distribution Function</vt:lpstr>
      <vt:lpstr>Example 5.38: Using the Exponential Distribution</vt:lpstr>
      <vt:lpstr>Triangular Distribution</vt:lpstr>
      <vt:lpstr>Triangular Distribution Properties</vt:lpstr>
      <vt:lpstr>Data Modeling and Distribution Fitting</vt:lpstr>
      <vt:lpstr>Example 5.39: Analyzing Airline Passenger Data</vt:lpstr>
      <vt:lpstr>Example 5.40: Analyzing Airport Service Times</vt:lpstr>
      <vt:lpstr>Goodness of Fit</vt:lpstr>
      <vt:lpstr>Chi-Square Goodness of Fit Test</vt:lpstr>
      <vt:lpstr>Example 5.41: Determining Normality for Airline Passenger Demand Data (1 of 2)</vt:lpstr>
      <vt:lpstr>Example 5.41: Determining Normality for Airline Passenger Demand Data (2 of 2)</vt:lpstr>
      <vt:lpstr>Using the C H I S Q.I N V.R T Function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dc:title>
  <cp:lastModifiedBy>Kaushik Rao</cp:lastModifiedBy>
  <cp:revision>1</cp:revision>
  <dcterms:modified xsi:type="dcterms:W3CDTF">2021-10-02T02:03:44Z</dcterms:modified>
</cp:coreProperties>
</file>